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56" r:id="rId4"/>
    <p:sldId id="275" r:id="rId5"/>
    <p:sldId id="276" r:id="rId6"/>
    <p:sldId id="268" r:id="rId7"/>
    <p:sldId id="277" r:id="rId8"/>
    <p:sldId id="278" r:id="rId9"/>
    <p:sldId id="269" r:id="rId10"/>
    <p:sldId id="279" r:id="rId11"/>
    <p:sldId id="280" r:id="rId12"/>
    <p:sldId id="259" r:id="rId13"/>
    <p:sldId id="281" r:id="rId14"/>
    <p:sldId id="282" r:id="rId15"/>
    <p:sldId id="270" r:id="rId16"/>
    <p:sldId id="271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-36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9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82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3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8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8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2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19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79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3B16-D005-4A4C-9A38-49C6EE7D9D82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2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23B16-D005-4A4C-9A38-49C6EE7D9D82}" type="datetimeFigureOut">
              <a:rPr lang="en-US" smtClean="0"/>
              <a:t>7/28/2015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013C4-1946-43CF-8549-9A1FD7E66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6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8.wdp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9.wdp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hdphoto" Target="../media/hdphoto10.wdp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audio" Target="../media/audio2.wav"/><Relationship Id="rId4" Type="http://schemas.openxmlformats.org/officeDocument/2006/relationships/image" Target="../media/image67.jpeg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11.wdp"/><Relationship Id="rId7" Type="http://schemas.openxmlformats.org/officeDocument/2006/relationships/audio" Target="../media/audio3.wav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5" Type="http://schemas.openxmlformats.org/officeDocument/2006/relationships/image" Target="../media/image73.png"/><Relationship Id="rId10" Type="http://schemas.openxmlformats.org/officeDocument/2006/relationships/image" Target="../media/image75.jpeg"/><Relationship Id="rId4" Type="http://schemas.openxmlformats.org/officeDocument/2006/relationships/image" Target="../media/image72.png"/><Relationship Id="rId9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slide" Target="slide15.xml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0.wdp"/><Relationship Id="rId7" Type="http://schemas.openxmlformats.org/officeDocument/2006/relationships/image" Target="../media/image8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image" Target="../media/image84.png"/><Relationship Id="rId4" Type="http://schemas.openxmlformats.org/officeDocument/2006/relationships/slide" Target="slide16.xml"/><Relationship Id="rId9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12.wdp"/><Relationship Id="rId7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89.png"/><Relationship Id="rId4" Type="http://schemas.openxmlformats.org/officeDocument/2006/relationships/slide" Target="slide17.xml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audio" Target="../media/audio3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audio" Target="../media/audio2.wav"/><Relationship Id="rId5" Type="http://schemas.openxmlformats.org/officeDocument/2006/relationships/image" Target="../media/image5.png"/><Relationship Id="rId10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slide" Target="slide5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4.wdp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slide" Target="slide7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5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6.wdp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7.wdp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image" Target="../media/image50.png"/><Relationship Id="rId5" Type="http://schemas.openxmlformats.org/officeDocument/2006/relationships/audio" Target="../media/audio2.wav"/><Relationship Id="rId10" Type="http://schemas.openxmlformats.org/officeDocument/2006/relationships/image" Target="../media/image49.png"/><Relationship Id="rId4" Type="http://schemas.openxmlformats.org/officeDocument/2006/relationships/slide" Target="slide10.xml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is a test of your ability to identify and compare prices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the screens that follow, you will see common grocery items</a:t>
            </a:r>
          </a:p>
          <a:p>
            <a:r>
              <a:rPr lang="en-US" dirty="0" smtClean="0"/>
              <a:t>For each screen, you will be asked a question about the prices of the item or items</a:t>
            </a:r>
          </a:p>
          <a:p>
            <a:r>
              <a:rPr lang="en-US" dirty="0" smtClean="0"/>
              <a:t>Click the correct answer at the bottom of the screen</a:t>
            </a:r>
          </a:p>
          <a:p>
            <a:r>
              <a:rPr lang="en-US" dirty="0" smtClean="0"/>
              <a:t>Try to respond as quickly and accurately as you can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2"/>
    </mc:Choice>
    <mc:Fallback xmlns="">
      <p:transition spd="slow" advTm="30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3590"/>
            <a:ext cx="9145858" cy="450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203" y="88659"/>
            <a:ext cx="8229600" cy="8567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is the unit price of Lays Classic Potato Chips?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7059479" y="598498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c.  $00.66 /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825499" y="5969485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 $00.43 /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54252" y="597723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 $00.29 /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088"/>
            <a:ext cx="3117281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55000" y="4339525"/>
            <a:ext cx="495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1.5 </a:t>
            </a:r>
            <a:r>
              <a:rPr lang="en-US" sz="1000" dirty="0" err="1" smtClean="0"/>
              <a:t>oz</a:t>
            </a:r>
            <a:endParaRPr lang="en-US" sz="1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62" y="1425844"/>
            <a:ext cx="1602029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53918" y="3972730"/>
            <a:ext cx="5277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5-1/2 </a:t>
            </a:r>
            <a:r>
              <a:rPr lang="en-US" sz="800" dirty="0" err="1" smtClean="0"/>
              <a:t>oz</a:t>
            </a:r>
            <a:endParaRPr lang="en-US" sz="8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95" y="1386130"/>
            <a:ext cx="2154776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1" y="4772429"/>
            <a:ext cx="2276856" cy="93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470" y="4741836"/>
            <a:ext cx="2276856" cy="93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06" y="4767263"/>
            <a:ext cx="2276856" cy="93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44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103"/>
            <a:ext cx="9171696" cy="451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203" y="88659"/>
            <a:ext cx="8229600" cy="8567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is the unit price of Budweiser Select 55 Beer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6904499" y="598498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c.  $00.13 /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670519" y="5969485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 $00.12 /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99272" y="597723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 $00.09 /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14" y="2080164"/>
            <a:ext cx="2276856" cy="230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2" y="2129080"/>
            <a:ext cx="2276856" cy="22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67" y="2133923"/>
            <a:ext cx="1995916" cy="227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815" y="4733684"/>
            <a:ext cx="2276856" cy="93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11" y="4772833"/>
            <a:ext cx="2276856" cy="93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70" y="4718185"/>
            <a:ext cx="2276856" cy="93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51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424"/>
            <a:ext cx="9127388" cy="449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1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of these two products is least expensive in total price?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473" y="1526582"/>
            <a:ext cx="883016" cy="299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513" y="1440856"/>
            <a:ext cx="970748" cy="323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263" y="4787926"/>
            <a:ext cx="2292858" cy="9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05" y="4787927"/>
            <a:ext cx="2292858" cy="9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7947" y="6015979"/>
            <a:ext cx="285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>
                  <a:snd r:embed="rId9" name="one.wav"/>
                </a:hlinkClick>
              </a:rPr>
              <a:t>a. Michelob Amber Bock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7948" y="601339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>
                  <a:snd r:embed="rId10" name="00zero.wav"/>
                </a:hlinkClick>
              </a:rPr>
              <a:t>b. Michelob Ultra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6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Which of these two products is </a:t>
            </a:r>
            <a:r>
              <a:rPr lang="en-US" dirty="0" smtClean="0"/>
              <a:t>most expensive </a:t>
            </a:r>
            <a:r>
              <a:rPr lang="en-US" dirty="0"/>
              <a:t>in total price?</a:t>
            </a:r>
          </a:p>
        </p:txBody>
      </p:sp>
      <p:pic>
        <p:nvPicPr>
          <p:cNvPr id="1026" name="Picture 2" descr="Displaying Unity 2015-04-22 19-16-24-21.bm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888"/>
            <a:ext cx="9125712" cy="449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34" y="1534797"/>
            <a:ext cx="2474202" cy="29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8" y="1542081"/>
            <a:ext cx="2225348" cy="29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18747" y="6119270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>
                  <a:snd r:embed="rId7" name="one.wav"/>
                </a:hlinkClick>
              </a:rPr>
              <a:t>a.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>
                  <a:snd r:embed="rId7" name="one.wav"/>
                </a:hlinkClick>
              </a:rPr>
              <a:t>Earthbound Farm Organic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84392" y="6116688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>
                  <a:snd r:embed="rId8" name="00zero.wav"/>
                </a:hlinkClick>
              </a:rPr>
              <a:t>b. Organic Girl Spring Mix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04" y="4639105"/>
            <a:ext cx="2298708" cy="94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1" y="4718777"/>
            <a:ext cx="2310225" cy="94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25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94847"/>
            <a:ext cx="9133310" cy="449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Which of these two products is </a:t>
            </a:r>
            <a:r>
              <a:rPr lang="en-US" dirty="0" smtClean="0"/>
              <a:t>least expensive </a:t>
            </a:r>
            <a:r>
              <a:rPr lang="en-US" dirty="0"/>
              <a:t>in total price?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0998" y="6119270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snd r:embed="rId4" name="one.wav"/>
                </a:hlinkClick>
              </a:rPr>
              <a:t>a.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snd r:embed="rId4" name="one.wav"/>
                </a:hlinkClick>
              </a:rPr>
              <a:t>Publix Reduced Calorie Bread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36424" y="6116688"/>
            <a:ext cx="3459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snd r:embed="rId5" name="00zero.wav"/>
                </a:hlinkClick>
              </a:rPr>
              <a:t>b. Nature’s Own Honey Wheat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05" y="1445862"/>
            <a:ext cx="2999232" cy="29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03" y="1447800"/>
            <a:ext cx="3749040" cy="29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556" y="4701099"/>
            <a:ext cx="2298708" cy="94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20" y="4703279"/>
            <a:ext cx="2310225" cy="94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8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424"/>
            <a:ext cx="9127388" cy="449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1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of these two products is most expensive in unit price?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1710" y="6031477"/>
            <a:ext cx="3471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one.wav"/>
                </a:hlinkClick>
              </a:rPr>
              <a:t>a. Campbell’s Chicken Noodle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2999" y="6021147"/>
            <a:ext cx="345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6" name="00zero.wav"/>
                </a:hlinkClick>
              </a:rPr>
              <a:t>b. Campbell’s Harvest Tomato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69" y="1596325"/>
            <a:ext cx="1870293" cy="310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082" y="1605366"/>
            <a:ext cx="1885836" cy="311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008" y="4780179"/>
            <a:ext cx="2292858" cy="9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02" y="4787926"/>
            <a:ext cx="2292858" cy="9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25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9570"/>
            <a:ext cx="9144352" cy="450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1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of these two products is least expensive in unit price?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1710" y="6031477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one_thankyou.wav"/>
                </a:hlinkClick>
              </a:rPr>
              <a:t>a. Doritos Cool Ranch Chips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2999" y="6021147"/>
            <a:ext cx="3394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6" name="00zero_thankyou.wav"/>
                </a:hlinkClick>
              </a:rPr>
              <a:t>b. Lay’s Classic Potato Chips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65" y="1627324"/>
            <a:ext cx="2193009" cy="306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024" y="1658318"/>
            <a:ext cx="2196008" cy="306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05" y="4741433"/>
            <a:ext cx="2292858" cy="9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764680"/>
            <a:ext cx="2292858" cy="9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5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you! </a:t>
            </a:r>
            <a:br>
              <a:rPr lang="en-US" dirty="0" smtClean="0"/>
            </a:br>
            <a:r>
              <a:rPr lang="en-US" dirty="0" smtClean="0"/>
              <a:t>This concludes the test.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404938"/>
            <a:ext cx="40481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06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Tester:  Plug your headphones in before the slide advances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If you are ready to begin finding and comparing prices, click </a:t>
            </a:r>
            <a:r>
              <a:rPr lang="en-US" dirty="0" smtClean="0">
                <a:hlinkClick r:id="rId4" action="ppaction://hlinksldjump">
                  <a:snd r:embed="rId5" name="trumpet.wav"/>
                </a:hlinkClick>
              </a:rPr>
              <a:t>here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4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433"/>
            <a:ext cx="9145172" cy="450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203" y="88659"/>
            <a:ext cx="8229600" cy="8567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is the price of Nature’s Own Honey Wheat?</a:t>
            </a:r>
            <a:endParaRPr lang="en-US" sz="2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6" y="1965056"/>
            <a:ext cx="26003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85" y="1964057"/>
            <a:ext cx="3540835" cy="283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static.caloriecount.about.com/images/medium/publix-bread-wheat-1617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17" y="1797804"/>
            <a:ext cx="2867185" cy="286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6327"/>
            <a:ext cx="2268564" cy="93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94" y="4713421"/>
            <a:ext cx="2272440" cy="93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07" y="4702688"/>
            <a:ext cx="2253996" cy="92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88936" y="596948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>
                  <a:snd r:embed="rId11" name="00zero.wav"/>
                </a:hlinkClick>
              </a:rPr>
              <a:t>a. $02.19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825499" y="596948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>
                  <a:snd r:embed="rId11" name="00zero.wav"/>
                </a:hlinkClick>
              </a:rPr>
              <a:t>b. $03.19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372028" y="596948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>
                  <a:snd r:embed="rId12" name="one.wav"/>
                </a:hlinkClick>
              </a:rPr>
              <a:t>c. $03.59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03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1195756"/>
            <a:ext cx="9103324" cy="448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203" y="88659"/>
            <a:ext cx="8229600" cy="8567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</a:t>
            </a:r>
            <a:r>
              <a:rPr lang="en-US" sz="2800" dirty="0"/>
              <a:t>is the price of </a:t>
            </a:r>
            <a:r>
              <a:rPr lang="en-US" sz="2800" dirty="0" smtClean="0"/>
              <a:t>Oscar Mayer Beef </a:t>
            </a:r>
            <a:r>
              <a:rPr lang="en-US" sz="2800" dirty="0"/>
              <a:t>Bologna </a:t>
            </a:r>
            <a:r>
              <a:rPr lang="en-US" sz="2800" dirty="0" smtClean="0"/>
              <a:t>Sliced?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588936" y="596948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one.wav"/>
                </a:hlinkClick>
              </a:rPr>
              <a:t>a. $02.29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825499" y="596948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6" name="00zero.wav"/>
                </a:hlinkClick>
              </a:rPr>
              <a:t>b. $02.99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372028" y="596948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6" name="00zero.wav"/>
                </a:hlinkClick>
              </a:rPr>
              <a:t>c. $03.99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9" y="1635369"/>
            <a:ext cx="2267712" cy="238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287" y="1714500"/>
            <a:ext cx="2267712" cy="226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169" y="1711570"/>
            <a:ext cx="2267712" cy="226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3" y="4691064"/>
            <a:ext cx="2276856" cy="93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55" y="4686301"/>
            <a:ext cx="2276856" cy="93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84" y="4673479"/>
            <a:ext cx="2276856" cy="93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24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1272322"/>
            <a:ext cx="9126376" cy="449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203" y="88659"/>
            <a:ext cx="8229600" cy="85673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What </a:t>
            </a:r>
            <a:r>
              <a:rPr lang="en-US" sz="2800" dirty="0"/>
              <a:t>is the price of </a:t>
            </a:r>
            <a:r>
              <a:rPr lang="en-US" sz="2800" dirty="0" smtClean="0"/>
              <a:t>Weight Watchers </a:t>
            </a:r>
            <a:br>
              <a:rPr lang="en-US" sz="2800" dirty="0" smtClean="0"/>
            </a:br>
            <a:r>
              <a:rPr lang="en-US" sz="2800" dirty="0" smtClean="0"/>
              <a:t>Giant </a:t>
            </a:r>
            <a:r>
              <a:rPr lang="en-US" sz="2800" dirty="0"/>
              <a:t>Latte Ice Cream Bars?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8936" y="596948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$03.69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825499" y="596948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$04.99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372028" y="596948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c. $05.79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" y="1672735"/>
            <a:ext cx="2602523" cy="235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43" y="1468315"/>
            <a:ext cx="2568057" cy="256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12277"/>
            <a:ext cx="2611315" cy="261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15" y="4673478"/>
            <a:ext cx="2276856" cy="93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92" y="4651132"/>
            <a:ext cx="2276856" cy="93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93" y="4638310"/>
            <a:ext cx="2276856" cy="93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31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08863"/>
            <a:ext cx="9155971" cy="451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203" y="88659"/>
            <a:ext cx="8229600" cy="85673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What is the unit price of </a:t>
            </a:r>
            <a:r>
              <a:rPr lang="en-US" sz="2800" dirty="0" err="1" smtClean="0"/>
              <a:t>Rotel</a:t>
            </a:r>
            <a:r>
              <a:rPr lang="en-US" sz="2800" dirty="0" smtClean="0"/>
              <a:t> Original Diced Tomatoes with Green Chiles?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588936" y="596948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00zero.wav"/>
                </a:hlinkClick>
              </a:rPr>
              <a:t>a. $00.06/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00zero.wav"/>
                </a:hlinkClick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825499" y="596948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6" name="one.wav"/>
                </a:hlinkClick>
              </a:rPr>
              <a:t>b. $00.09/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6" name="one.wav"/>
                </a:hlinkClick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372028" y="5969485"/>
            <a:ext cx="145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00zero.wav"/>
                </a:hlinkClick>
              </a:rPr>
              <a:t>c. $00.11/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00zero.wav"/>
                </a:hlinkClick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5" y="1892407"/>
            <a:ext cx="1674381" cy="285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573" y="1898058"/>
            <a:ext cx="2844423" cy="284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21" y="1885303"/>
            <a:ext cx="2841679" cy="284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7928"/>
            <a:ext cx="2292858" cy="9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32" y="4780179"/>
            <a:ext cx="2292858" cy="9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211" y="4795676"/>
            <a:ext cx="2292858" cy="9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9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" y="1170120"/>
            <a:ext cx="9140232" cy="450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203" y="88659"/>
            <a:ext cx="8229600" cy="85673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What is the unit price of Sundown Naturals 1000 mg fish oil?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255729" y="596948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 $00.06/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softgel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492292" y="5969485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b. $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00.07/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softgel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899339" y="5969485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c. $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00.09/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softgel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6" y="1317356"/>
            <a:ext cx="1670275" cy="333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90" y="1261820"/>
            <a:ext cx="1778294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26" y="1272153"/>
            <a:ext cx="1741789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7" y="4663941"/>
            <a:ext cx="2276856" cy="93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243" y="4664345"/>
            <a:ext cx="2276856" cy="93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042" y="4697521"/>
            <a:ext cx="2276856" cy="93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0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20378"/>
            <a:ext cx="9148319" cy="450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203" y="88659"/>
            <a:ext cx="8229600" cy="856738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What is the unit price of Kraft </a:t>
            </a:r>
            <a:r>
              <a:rPr lang="en-US" sz="2800" dirty="0"/>
              <a:t>Shredded </a:t>
            </a:r>
            <a:r>
              <a:rPr lang="en-US" sz="2800" dirty="0" smtClean="0"/>
              <a:t>Sharp Cheddar Cheese?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371964" y="5969485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 $00.37 /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608527" y="596948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b. $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00.45 /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899339" y="596948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c. $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00.50 /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5" y="1276673"/>
            <a:ext cx="2269541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47" y="1251488"/>
            <a:ext cx="2565749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095" y="3207180"/>
            <a:ext cx="3191256" cy="122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3" y="4733683"/>
            <a:ext cx="2276856" cy="93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40" y="4741837"/>
            <a:ext cx="2276856" cy="93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053" y="4736266"/>
            <a:ext cx="2276856" cy="93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27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321"/>
            <a:ext cx="9144000" cy="450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203" y="88659"/>
            <a:ext cx="8229600" cy="8567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is the unit price of Kellogg’s Raisin Bran?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7059479" y="598498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00zero.wav"/>
                </a:hlinkClick>
              </a:rPr>
              <a:t>c. $00.44/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00zero.wav"/>
                </a:hlinkClick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825499" y="596948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00zero.wav"/>
                </a:hlinkClick>
              </a:rPr>
              <a:t>b. $00.22/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5" name="00zero.wav"/>
                </a:hlinkClick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54252" y="597723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6" name="one.wav"/>
                </a:hlinkClick>
              </a:rPr>
              <a:t>a. $00.19/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snd r:embed="rId6" name="one.wav"/>
                </a:hlinkClick>
              </a:rPr>
              <a:t>oz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1" y="1627324"/>
            <a:ext cx="2147000" cy="312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57" y="1684234"/>
            <a:ext cx="1912184" cy="305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57" y="1683822"/>
            <a:ext cx="2141296" cy="307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51" y="4764680"/>
            <a:ext cx="2292858" cy="9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68" y="4756931"/>
            <a:ext cx="2292858" cy="9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03" y="4764680"/>
            <a:ext cx="2292858" cy="93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7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407</Words>
  <Application>Microsoft Office PowerPoint</Application>
  <PresentationFormat>On-screen Show (4:3)</PresentationFormat>
  <Paragraphs>60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This is a test of your ability to identify and compare prices</vt:lpstr>
      <vt:lpstr> Tester:  Plug your headphones in before the slide advances   If you are ready to begin finding and comparing prices, click here</vt:lpstr>
      <vt:lpstr>What is the price of Nature’s Own Honey Wheat?</vt:lpstr>
      <vt:lpstr>What is the price of Oscar Mayer Beef Bologna Sliced?</vt:lpstr>
      <vt:lpstr>What is the price of Weight Watchers  Giant Latte Ice Cream Bars?</vt:lpstr>
      <vt:lpstr>What is the unit price of Rotel Original Diced Tomatoes with Green Chiles?</vt:lpstr>
      <vt:lpstr>What is the unit price of Sundown Naturals 1000 mg fish oil?</vt:lpstr>
      <vt:lpstr>What is the unit price of Kraft Shredded Sharp Cheddar Cheese?</vt:lpstr>
      <vt:lpstr>What is the unit price of Kellogg’s Raisin Bran?</vt:lpstr>
      <vt:lpstr>What is the unit price of Lays Classic Potato Chips?</vt:lpstr>
      <vt:lpstr>What is the unit price of Budweiser Select 55 Beer</vt:lpstr>
      <vt:lpstr>Which of these two products is least expensive in total price?</vt:lpstr>
      <vt:lpstr>Which of these two products is most expensive in total price?</vt:lpstr>
      <vt:lpstr>Which of these two products is least expensive in total price?</vt:lpstr>
      <vt:lpstr>Which of these two products is most expensive in unit price?</vt:lpstr>
      <vt:lpstr>Which of these two products is least expensive in unit price?</vt:lpstr>
      <vt:lpstr>Thank you!  This concludes the test.</vt:lpstr>
    </vt:vector>
  </TitlesOfParts>
  <Company>College of Public Health &amp; Health Professions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 an item and note its total price</dc:title>
  <dc:creator>Michael Marsiske</dc:creator>
  <cp:lastModifiedBy>Michael Marsiske</cp:lastModifiedBy>
  <cp:revision>36</cp:revision>
  <dcterms:created xsi:type="dcterms:W3CDTF">2015-05-20T15:17:34Z</dcterms:created>
  <dcterms:modified xsi:type="dcterms:W3CDTF">2015-07-28T15:05:33Z</dcterms:modified>
</cp:coreProperties>
</file>