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75" r:id="rId6"/>
    <p:sldId id="276" r:id="rId7"/>
    <p:sldId id="260" r:id="rId8"/>
    <p:sldId id="277" r:id="rId9"/>
    <p:sldId id="261" r:id="rId10"/>
    <p:sldId id="268" r:id="rId11"/>
    <p:sldId id="267" r:id="rId12"/>
    <p:sldId id="269" r:id="rId13"/>
    <p:sldId id="270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B6BA2-DD33-45BB-9D42-6A3C8684AD64}" type="datetimeFigureOut">
              <a:rPr lang="en-US" smtClean="0"/>
              <a:pPr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677F-B10E-4226-B348-4C1E8A58F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1"/>
            <a:ext cx="7924800" cy="2762250"/>
          </a:xfrm>
        </p:spPr>
        <p:txBody>
          <a:bodyPr>
            <a:normAutofit/>
          </a:bodyPr>
          <a:lstStyle/>
          <a:p>
            <a:r>
              <a:rPr lang="en-US" b="1" dirty="0"/>
              <a:t>Modeling Cure Rates Using the </a:t>
            </a:r>
            <a:r>
              <a:rPr lang="en-US" b="1" dirty="0" smtClean="0"/>
              <a:t>Survival Distribution </a:t>
            </a:r>
            <a:r>
              <a:rPr lang="en-US" b="1" dirty="0"/>
              <a:t>of the General Population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772400" cy="2133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Wei </a:t>
            </a:r>
            <a:r>
              <a:rPr lang="en-US" dirty="0" smtClean="0"/>
              <a:t>Hou</a:t>
            </a:r>
            <a:r>
              <a:rPr lang="en-US" baseline="30000" dirty="0" smtClean="0"/>
              <a:t>1</a:t>
            </a:r>
            <a:r>
              <a:rPr lang="en-US" dirty="0" smtClean="0"/>
              <a:t>, </a:t>
            </a:r>
            <a:r>
              <a:rPr lang="en-US" dirty="0"/>
              <a:t>Keith </a:t>
            </a:r>
            <a:r>
              <a:rPr lang="en-US" dirty="0" smtClean="0"/>
              <a:t>Muller</a:t>
            </a:r>
            <a:r>
              <a:rPr lang="en-US" sz="3100" baseline="30000" dirty="0" smtClean="0"/>
              <a:t>1</a:t>
            </a:r>
            <a:r>
              <a:rPr lang="en-US" dirty="0" smtClean="0"/>
              <a:t>, Michael Milano</a:t>
            </a:r>
            <a:r>
              <a:rPr lang="en-US" baseline="30000" dirty="0" smtClean="0"/>
              <a:t>2</a:t>
            </a:r>
            <a:r>
              <a:rPr lang="en-US" dirty="0" smtClean="0"/>
              <a:t>, Paul Okunieff</a:t>
            </a:r>
            <a:r>
              <a:rPr lang="en-US" baseline="30000" dirty="0" smtClean="0"/>
              <a:t>1</a:t>
            </a:r>
            <a:r>
              <a:rPr lang="en-US" dirty="0" smtClean="0"/>
              <a:t>, </a:t>
            </a:r>
            <a:r>
              <a:rPr lang="en-US" dirty="0"/>
              <a:t>Myron </a:t>
            </a:r>
            <a:r>
              <a:rPr lang="en-US" dirty="0" smtClean="0"/>
              <a:t>Chang</a:t>
            </a:r>
            <a:r>
              <a:rPr lang="en-US" baseline="30000" dirty="0" smtClean="0"/>
              <a:t>1</a:t>
            </a:r>
            <a:endParaRPr lang="en-US" dirty="0" smtClean="0"/>
          </a:p>
          <a:p>
            <a:r>
              <a:rPr lang="en-US" baseline="30000" dirty="0" smtClean="0"/>
              <a:t>1</a:t>
            </a:r>
            <a:r>
              <a:rPr lang="en-US" dirty="0" smtClean="0"/>
              <a:t>University of Florida, </a:t>
            </a:r>
            <a:r>
              <a:rPr lang="en-US" baseline="30000" dirty="0" smtClean="0"/>
              <a:t>2</a:t>
            </a:r>
            <a:r>
              <a:rPr lang="en-US" dirty="0" smtClean="0"/>
              <a:t>University of Rochester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Likelihood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where </a:t>
            </a:r>
            <a:r>
              <a:rPr lang="en-US" i="1" dirty="0" smtClean="0">
                <a:sym typeface="Symbol"/>
              </a:rPr>
              <a:t></a:t>
            </a:r>
            <a:r>
              <a:rPr lang="en-US" i="1" baseline="-25000" dirty="0" err="1" smtClean="0">
                <a:sym typeface="Symbol"/>
              </a:rPr>
              <a:t>i</a:t>
            </a:r>
            <a:r>
              <a:rPr lang="en-US" i="1" dirty="0" smtClean="0">
                <a:sym typeface="Symbol"/>
              </a:rPr>
              <a:t> </a:t>
            </a:r>
            <a:r>
              <a:rPr lang="en-US" dirty="0" smtClean="0"/>
              <a:t>is the indicator of death status. </a:t>
            </a:r>
            <a:endParaRPr 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04800" y="1524000"/>
          <a:ext cx="8401050" cy="2647950"/>
        </p:xfrm>
        <a:graphic>
          <a:graphicData uri="http://schemas.openxmlformats.org/presentationml/2006/ole">
            <p:oleObj spid="_x0000_s23554" name="Equation" r:id="rId3" imgW="3949560" imgH="1244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Simplex algorithm is used to find the maximum of the </a:t>
            </a:r>
            <a:r>
              <a:rPr lang="en-US" dirty="0" err="1" smtClean="0"/>
              <a:t>loglikelihood</a:t>
            </a:r>
            <a:r>
              <a:rPr lang="en-US" dirty="0" smtClean="0"/>
              <a:t> function.</a:t>
            </a:r>
            <a:endParaRPr 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219200" y="2133600"/>
          <a:ext cx="6324600" cy="806450"/>
        </p:xfrm>
        <a:graphic>
          <a:graphicData uri="http://schemas.openxmlformats.org/presentationml/2006/ole">
            <p:oleObj spid="_x0000_s24578" name="Equation" r:id="rId3" imgW="18921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working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122 cancer </a:t>
            </a:r>
            <a:r>
              <a:rPr lang="en-US" dirty="0" smtClean="0"/>
              <a:t>patients with local disease underwent radiation therapy are </a:t>
            </a:r>
            <a:r>
              <a:rPr lang="en-US" dirty="0" smtClean="0"/>
              <a:t>enrolled.</a:t>
            </a:r>
          </a:p>
          <a:p>
            <a:r>
              <a:rPr lang="en-US" dirty="0" smtClean="0"/>
              <a:t>39 death and 83 censored.</a:t>
            </a:r>
          </a:p>
          <a:p>
            <a:r>
              <a:rPr lang="en-US" dirty="0" smtClean="0"/>
              <a:t>Mean age 58.56yrs, range </a:t>
            </a:r>
            <a:r>
              <a:rPr lang="en-US" dirty="0" smtClean="0"/>
              <a:t>33.7-87.7 </a:t>
            </a:r>
            <a:endParaRPr lang="en-US" dirty="0" smtClean="0"/>
          </a:p>
          <a:p>
            <a:r>
              <a:rPr lang="en-US" dirty="0" smtClean="0"/>
              <a:t>One risk factor: # of lesions (less than 2 or more than 2)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Survival </a:t>
            </a:r>
            <a:r>
              <a:rPr lang="en-US" dirty="0" smtClean="0"/>
              <a:t>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524000"/>
            <a:ext cx="771525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parameter estimated obtained from the example</a:t>
            </a:r>
          </a:p>
          <a:p>
            <a:r>
              <a:rPr lang="en-US" dirty="0" smtClean="0"/>
              <a:t>Age distribution will follow the example</a:t>
            </a:r>
          </a:p>
          <a:p>
            <a:r>
              <a:rPr lang="en-US" dirty="0" smtClean="0"/>
              <a:t>Sample size set at 100 and 150</a:t>
            </a:r>
          </a:p>
          <a:p>
            <a:r>
              <a:rPr lang="en-US" dirty="0" smtClean="0"/>
              <a:t>Not finished yet.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proposed definition of cure is closer to the reality</a:t>
            </a:r>
          </a:p>
          <a:p>
            <a:r>
              <a:rPr lang="en-US" dirty="0" smtClean="0"/>
              <a:t>The proposed model may provide more accurate estimate of the cure rate</a:t>
            </a:r>
          </a:p>
          <a:p>
            <a:r>
              <a:rPr lang="en-US" dirty="0" smtClean="0"/>
              <a:t>The proposed model may fit adult cancer population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Cure rate in survival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clinical trials, it is often observed that a certain percentage of subjects are cured following treatment. </a:t>
            </a:r>
            <a:endParaRPr lang="en-US" dirty="0" smtClean="0"/>
          </a:p>
          <a:p>
            <a:r>
              <a:rPr lang="en-US" dirty="0" smtClean="0"/>
              <a:t>We assume the probability of cured is </a:t>
            </a:r>
            <a:r>
              <a:rPr lang="en-US" b="1" dirty="0" smtClean="0">
                <a:sym typeface="Symbol"/>
              </a:rPr>
              <a:t></a:t>
            </a:r>
            <a:r>
              <a:rPr lang="en-US" dirty="0" smtClean="0"/>
              <a:t> and the probability of not </a:t>
            </a:r>
            <a:r>
              <a:rPr lang="en-US" dirty="0"/>
              <a:t>cured </a:t>
            </a:r>
            <a:r>
              <a:rPr lang="en-US" dirty="0" smtClean="0"/>
              <a:t>is (1-</a:t>
            </a:r>
            <a:r>
              <a:rPr lang="en-US" b="1" dirty="0" smtClean="0">
                <a:sym typeface="Symbol"/>
              </a:rPr>
              <a:t> </a:t>
            </a:r>
            <a:r>
              <a:rPr lang="en-US" dirty="0" smtClean="0"/>
              <a:t>).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of</a:t>
            </a:r>
            <a:r>
              <a:rPr lang="en-US" b="1" dirty="0" smtClean="0">
                <a:sym typeface="Symbol"/>
              </a:rPr>
              <a:t> 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Farewell (1982) proposed that </a:t>
            </a:r>
            <a:r>
              <a:rPr lang="en-US" b="1" dirty="0" smtClean="0">
                <a:sym typeface="Symbol"/>
              </a:rPr>
              <a:t> </a:t>
            </a:r>
            <a:r>
              <a:rPr lang="en-US" dirty="0" smtClean="0">
                <a:sym typeface="Symbol"/>
              </a:rPr>
              <a:t>is a logistic function: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where x is a prognostic factor or a treatment. </a:t>
            </a:r>
          </a:p>
          <a:p>
            <a:pPr>
              <a:buNone/>
            </a:pPr>
            <a:r>
              <a:rPr lang="en-US" sz="2200" i="1" dirty="0" smtClean="0"/>
              <a:t>Reference: </a:t>
            </a:r>
          </a:p>
          <a:p>
            <a:pPr>
              <a:buNone/>
            </a:pPr>
            <a:r>
              <a:rPr lang="en-US" sz="2200" i="1" dirty="0" smtClean="0"/>
              <a:t>Farewell, V. T. (1982). The use of mixture models for the analysis of survival data with long-term survivors. Biometrics 38, 1041–1046.</a:t>
            </a:r>
            <a:endParaRPr lang="en-US" sz="2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09800" y="2438400"/>
          <a:ext cx="4535488" cy="1543087"/>
        </p:xfrm>
        <a:graphic>
          <a:graphicData uri="http://schemas.openxmlformats.org/presentationml/2006/ole">
            <p:oleObj spid="_x0000_s1026" name="Equation" r:id="rId3" imgW="123156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Non-cured survival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Assume the non-cured survival function follows a </a:t>
            </a:r>
            <a:r>
              <a:rPr lang="en-US" dirty="0" err="1" smtClean="0"/>
              <a:t>Weibull</a:t>
            </a:r>
            <a:r>
              <a:rPr lang="en-US" dirty="0" smtClean="0"/>
              <a:t> distribution</a:t>
            </a:r>
          </a:p>
          <a:p>
            <a:r>
              <a:rPr lang="en-US" dirty="0" smtClean="0"/>
              <a:t>The probability density function is defined as: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survival function is defined as: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</a:t>
            </a:r>
          </a:p>
          <a:p>
            <a:endParaRPr lang="en-US" dirty="0"/>
          </a:p>
          <a:p>
            <a:r>
              <a:rPr lang="en-US" dirty="0" smtClean="0"/>
              <a:t>Where </a:t>
            </a:r>
            <a:r>
              <a:rPr lang="en-US" i="1" dirty="0" smtClean="0"/>
              <a:t>t</a:t>
            </a:r>
            <a:r>
              <a:rPr lang="en-US" dirty="0" smtClean="0"/>
              <a:t> is the survival time since enrollment, and </a:t>
            </a:r>
          </a:p>
          <a:p>
            <a:pPr>
              <a:buNone/>
            </a:pPr>
            <a:r>
              <a:rPr lang="en-US" i="1" dirty="0" smtClean="0">
                <a:sym typeface="Symbol"/>
              </a:rPr>
              <a:t>,  </a:t>
            </a:r>
            <a:r>
              <a:rPr lang="en-US" dirty="0" smtClean="0">
                <a:sym typeface="Symbol"/>
              </a:rPr>
              <a:t>are </a:t>
            </a:r>
            <a:r>
              <a:rPr lang="en-US" dirty="0" err="1" smtClean="0">
                <a:sym typeface="Symbol"/>
              </a:rPr>
              <a:t>Weibull</a:t>
            </a:r>
            <a:r>
              <a:rPr lang="en-US" dirty="0" smtClean="0">
                <a:sym typeface="Symbol"/>
              </a:rPr>
              <a:t> parameters.</a:t>
            </a: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47800" y="2819400"/>
          <a:ext cx="6178550" cy="800100"/>
        </p:xfrm>
        <a:graphic>
          <a:graphicData uri="http://schemas.openxmlformats.org/presentationml/2006/ole">
            <p:oleObj spid="_x0000_s3074" name="Equation" r:id="rId3" imgW="176508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76400" y="4191000"/>
          <a:ext cx="4114800" cy="822960"/>
        </p:xfrm>
        <a:graphic>
          <a:graphicData uri="http://schemas.openxmlformats.org/presentationml/2006/ole">
            <p:oleObj spid="_x0000_s3075" name="Equation" r:id="rId4" imgW="11430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>It </a:t>
            </a:r>
            <a:r>
              <a:rPr lang="en-US" dirty="0"/>
              <a:t>is usually assumed that those cured will never </a:t>
            </a:r>
            <a:r>
              <a:rPr lang="en-US" dirty="0" smtClean="0"/>
              <a:t>die</a:t>
            </a:r>
            <a:r>
              <a:rPr lang="en-US" i="1" dirty="0" smtClean="0"/>
              <a:t>. </a:t>
            </a:r>
            <a:r>
              <a:rPr lang="en-US" i="1" dirty="0" smtClean="0"/>
              <a:t>The censored survival function is then defined </a:t>
            </a:r>
            <a:r>
              <a:rPr lang="en-US" i="1" dirty="0" smtClean="0"/>
              <a:t>as </a:t>
            </a:r>
            <a:r>
              <a:rPr lang="en-US" i="1" dirty="0" smtClean="0"/>
              <a:t>(Farewell 1982):</a:t>
            </a:r>
            <a:endParaRPr lang="en-US" i="1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6800" y="3352800"/>
          <a:ext cx="6624638" cy="1446213"/>
        </p:xfrm>
        <a:graphic>
          <a:graphicData uri="http://schemas.openxmlformats.org/presentationml/2006/ole">
            <p:oleObj spid="_x0000_s27650" name="Equation" r:id="rId3" imgW="2908080" imgH="63468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believe that the assumption is inaccurate for adults, although plausible for children. 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propose a more realistic model for a cured participant who completely gets rid of the disease using the survival function of the general population.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Cured survival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105400"/>
          </a:xfrm>
        </p:spPr>
        <p:txBody>
          <a:bodyPr>
            <a:normAutofit/>
          </a:bodyPr>
          <a:lstStyle/>
          <a:p>
            <a:r>
              <a:rPr lang="en-US" sz="3000" i="1" dirty="0" smtClean="0"/>
              <a:t>s*(</a:t>
            </a:r>
            <a:r>
              <a:rPr lang="en-US" sz="3000" i="1" dirty="0" err="1" smtClean="0"/>
              <a:t>t;a</a:t>
            </a:r>
            <a:r>
              <a:rPr lang="en-US" sz="3000" i="1" dirty="0" smtClean="0"/>
              <a:t>) </a:t>
            </a:r>
            <a:r>
              <a:rPr lang="en-US" sz="3000" dirty="0" smtClean="0"/>
              <a:t>is a conditional cured survival </a:t>
            </a:r>
            <a:r>
              <a:rPr lang="en-US" sz="3000" dirty="0" smtClean="0"/>
              <a:t>function conditional on the age at the enrollment:</a:t>
            </a:r>
            <a:endParaRPr lang="en-US" sz="3000" dirty="0" smtClean="0"/>
          </a:p>
          <a:p>
            <a:endParaRPr lang="en-US" sz="3000" dirty="0" smtClean="0"/>
          </a:p>
          <a:p>
            <a:endParaRPr lang="en-US" sz="3000" i="1" dirty="0" smtClean="0"/>
          </a:p>
          <a:p>
            <a:r>
              <a:rPr lang="en-US" sz="3000" i="1" dirty="0" smtClean="0"/>
              <a:t>s</a:t>
            </a:r>
            <a:r>
              <a:rPr lang="en-US" sz="3000" i="1" baseline="-25000" dirty="0" smtClean="0"/>
              <a:t>0</a:t>
            </a:r>
            <a:r>
              <a:rPr lang="en-US" sz="3000" i="1" dirty="0" smtClean="0"/>
              <a:t>(t) </a:t>
            </a:r>
            <a:r>
              <a:rPr lang="en-US" sz="3000" dirty="0" smtClean="0"/>
              <a:t>is the </a:t>
            </a:r>
            <a:r>
              <a:rPr lang="en-US" sz="3000" dirty="0" smtClean="0"/>
              <a:t>survival function of the general population.  </a:t>
            </a:r>
            <a:r>
              <a:rPr lang="en-US" sz="3000" i="1" dirty="0" smtClean="0"/>
              <a:t>a</a:t>
            </a:r>
            <a:r>
              <a:rPr lang="en-US" sz="3000" dirty="0" smtClean="0"/>
              <a:t> </a:t>
            </a:r>
            <a:r>
              <a:rPr lang="en-US" sz="3000" dirty="0" smtClean="0"/>
              <a:t>is the patient’s age at the enrollment. </a:t>
            </a:r>
          </a:p>
          <a:p>
            <a:r>
              <a:rPr lang="en-US" sz="3000" dirty="0" smtClean="0"/>
              <a:t>The </a:t>
            </a:r>
            <a:r>
              <a:rPr lang="en-US" sz="3000" dirty="0" smtClean="0"/>
              <a:t>probability density function </a:t>
            </a:r>
            <a:r>
              <a:rPr lang="en-US" sz="3000" dirty="0" smtClean="0"/>
              <a:t>is then :</a:t>
            </a:r>
            <a:endParaRPr lang="en-US" sz="3000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5123" name="Equation" r:id="rId3" imgW="114120" imgH="215640" progId="Equation.3">
              <p:embed/>
            </p:oleObj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295400" y="2362200"/>
          <a:ext cx="5524500" cy="984250"/>
        </p:xfrm>
        <a:graphic>
          <a:graphicData uri="http://schemas.openxmlformats.org/presentationml/2006/ole">
            <p:oleObj spid="_x0000_s5127" name="Equation" r:id="rId4" imgW="2425680" imgH="431640" progId="Equation.3">
              <p:embed/>
            </p:oleObj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514600" y="5334000"/>
          <a:ext cx="2632075" cy="984250"/>
        </p:xfrm>
        <a:graphic>
          <a:graphicData uri="http://schemas.openxmlformats.org/presentationml/2006/ole">
            <p:oleObj spid="_x0000_s5128" name="Equation" r:id="rId5" imgW="115560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survival function of a patient of age </a:t>
            </a:r>
            <a:r>
              <a:rPr lang="en-US" i="1" dirty="0" smtClean="0"/>
              <a:t>a</a:t>
            </a:r>
            <a:r>
              <a:rPr lang="en-US" dirty="0" smtClean="0"/>
              <a:t> at the enrollment is: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                      is the cure rate which is a function of covariate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  <a:endParaRPr lang="en-US" dirty="0" smtClean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1436688" y="2667000"/>
          <a:ext cx="4427537" cy="984250"/>
        </p:xfrm>
        <a:graphic>
          <a:graphicData uri="http://schemas.openxmlformats.org/presentationml/2006/ole">
            <p:oleObj spid="_x0000_s28674" name="Equation" r:id="rId3" imgW="1942920" imgH="431640" progId="Equation.3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762000" y="4191000"/>
          <a:ext cx="2806700" cy="954087"/>
        </p:xfrm>
        <a:graphic>
          <a:graphicData uri="http://schemas.openxmlformats.org/presentationml/2006/ole">
            <p:oleObj spid="_x0000_s28675" name="Equation" r:id="rId4" imgW="123156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National Vital Statistics Reports </a:t>
            </a:r>
            <a:br>
              <a:rPr lang="en-US" sz="3600" dirty="0" smtClean="0"/>
            </a:br>
            <a:r>
              <a:rPr lang="en-US" sz="3600" dirty="0" err="1" smtClean="0"/>
              <a:t>Vol</a:t>
            </a:r>
            <a:r>
              <a:rPr lang="en-US" sz="3600" dirty="0" smtClean="0"/>
              <a:t> 58, No. 21, June 28,2010 (cdc.gov)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524000"/>
            <a:ext cx="7162800" cy="5149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451</Words>
  <Application>Microsoft Office PowerPoint</Application>
  <PresentationFormat>On-screen Show (4:3)</PresentationFormat>
  <Paragraphs>70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Equation</vt:lpstr>
      <vt:lpstr>Microsoft Equation 3.0</vt:lpstr>
      <vt:lpstr>Modeling Cure Rates Using the Survival Distribution of the General Population</vt:lpstr>
      <vt:lpstr>Cure rate in survival studies</vt:lpstr>
      <vt:lpstr>Function of </vt:lpstr>
      <vt:lpstr>Non-cured survival function</vt:lpstr>
      <vt:lpstr>Problem</vt:lpstr>
      <vt:lpstr>Motivation</vt:lpstr>
      <vt:lpstr>Cured survival function</vt:lpstr>
      <vt:lpstr>Slide 8</vt:lpstr>
      <vt:lpstr>National Vital Statistics Reports  Vol 58, No. 21, June 28,2010 (cdc.gov)</vt:lpstr>
      <vt:lpstr>Likelihood Function</vt:lpstr>
      <vt:lpstr>Parameter estimation</vt:lpstr>
      <vt:lpstr>A working example</vt:lpstr>
      <vt:lpstr>Survival Curve</vt:lpstr>
      <vt:lpstr>Simulation</vt:lpstr>
      <vt:lpstr>Conclusion</vt:lpstr>
      <vt:lpstr>Thank you</vt:lpstr>
    </vt:vector>
  </TitlesOfParts>
  <Company>RDCC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Cure Rates Using the Survival Distribution of the General Population</dc:title>
  <dc:creator>mvirgoadmin</dc:creator>
  <cp:lastModifiedBy>mvirgoadmin</cp:lastModifiedBy>
  <cp:revision>30</cp:revision>
  <dcterms:created xsi:type="dcterms:W3CDTF">2011-03-18T03:34:45Z</dcterms:created>
  <dcterms:modified xsi:type="dcterms:W3CDTF">2011-03-19T01:54:20Z</dcterms:modified>
</cp:coreProperties>
</file>