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tiff" ContentType="image/tiff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ppt/tags/tag21.xml" ContentType="application/vnd.openxmlformats-officedocument.presentationml.tags+xml"/>
  <Override PartName="/ppt/notesSlides/notesSlide22.xml" ContentType="application/vnd.openxmlformats-officedocument.presentationml.notesSlide+xml"/>
  <Override PartName="/ppt/tags/tag22.xml" ContentType="application/vnd.openxmlformats-officedocument.presentationml.tags+xml"/>
  <Override PartName="/ppt/notesSlides/notesSlide23.xml" ContentType="application/vnd.openxmlformats-officedocument.presentationml.notesSlide+xml"/>
  <Override PartName="/ppt/tags/tag23.xml" ContentType="application/vnd.openxmlformats-officedocument.presentationml.tags+xml"/>
  <Override PartName="/ppt/notesSlides/notesSlide24.xml" ContentType="application/vnd.openxmlformats-officedocument.presentationml.notesSlide+xml"/>
  <Override PartName="/ppt/tags/tag24.xml" ContentType="application/vnd.openxmlformats-officedocument.presentationml.tags+xml"/>
  <Override PartName="/ppt/notesSlides/notesSlide25.xml" ContentType="application/vnd.openxmlformats-officedocument.presentationml.notesSlide+xml"/>
  <Override PartName="/ppt/tags/tag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52"/>
  </p:notesMasterIdLst>
  <p:handoutMasterIdLst>
    <p:handoutMasterId r:id="rId53"/>
  </p:handoutMasterIdLst>
  <p:sldIdLst>
    <p:sldId id="550" r:id="rId2"/>
    <p:sldId id="597" r:id="rId3"/>
    <p:sldId id="596" r:id="rId4"/>
    <p:sldId id="560" r:id="rId5"/>
    <p:sldId id="549" r:id="rId6"/>
    <p:sldId id="491" r:id="rId7"/>
    <p:sldId id="575" r:id="rId8"/>
    <p:sldId id="492" r:id="rId9"/>
    <p:sldId id="583" r:id="rId10"/>
    <p:sldId id="605" r:id="rId11"/>
    <p:sldId id="606" r:id="rId12"/>
    <p:sldId id="494" r:id="rId13"/>
    <p:sldId id="496" r:id="rId14"/>
    <p:sldId id="499" r:id="rId15"/>
    <p:sldId id="584" r:id="rId16"/>
    <p:sldId id="546" r:id="rId17"/>
    <p:sldId id="585" r:id="rId18"/>
    <p:sldId id="547" r:id="rId19"/>
    <p:sldId id="570" r:id="rId20"/>
    <p:sldId id="548" r:id="rId21"/>
    <p:sldId id="571" r:id="rId22"/>
    <p:sldId id="507" r:id="rId23"/>
    <p:sldId id="580" r:id="rId24"/>
    <p:sldId id="581" r:id="rId25"/>
    <p:sldId id="582" r:id="rId26"/>
    <p:sldId id="595" r:id="rId27"/>
    <p:sldId id="601" r:id="rId28"/>
    <p:sldId id="602" r:id="rId29"/>
    <p:sldId id="603" r:id="rId30"/>
    <p:sldId id="395" r:id="rId31"/>
    <p:sldId id="564" r:id="rId32"/>
    <p:sldId id="532" r:id="rId33"/>
    <p:sldId id="531" r:id="rId34"/>
    <p:sldId id="513" r:id="rId35"/>
    <p:sldId id="600" r:id="rId36"/>
    <p:sldId id="599" r:id="rId37"/>
    <p:sldId id="589" r:id="rId38"/>
    <p:sldId id="587" r:id="rId39"/>
    <p:sldId id="591" r:id="rId40"/>
    <p:sldId id="592" r:id="rId41"/>
    <p:sldId id="579" r:id="rId42"/>
    <p:sldId id="588" r:id="rId43"/>
    <p:sldId id="593" r:id="rId44"/>
    <p:sldId id="594" r:id="rId45"/>
    <p:sldId id="607" r:id="rId46"/>
    <p:sldId id="609" r:id="rId47"/>
    <p:sldId id="608" r:id="rId48"/>
    <p:sldId id="567" r:id="rId49"/>
    <p:sldId id="578" r:id="rId50"/>
    <p:sldId id="515" r:id="rId5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classen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00539B"/>
    <a:srgbClr val="6C99C3"/>
    <a:srgbClr val="FFFF99"/>
    <a:srgbClr val="FFFFFF"/>
    <a:srgbClr val="FFFF66"/>
    <a:srgbClr val="E18F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83" autoAdjust="0"/>
    <p:restoredTop sz="94559" autoAdjust="0"/>
  </p:normalViewPr>
  <p:slideViewPr>
    <p:cSldViewPr>
      <p:cViewPr varScale="1">
        <p:scale>
          <a:sx n="109" d="100"/>
          <a:sy n="109" d="100"/>
        </p:scale>
        <p:origin x="145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085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382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5" tIns="46583" rIns="93165" bIns="4658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7" y="0"/>
            <a:ext cx="3037840" cy="464820"/>
          </a:xfrm>
          <a:prstGeom prst="rect">
            <a:avLst/>
          </a:prstGeom>
        </p:spPr>
        <p:txBody>
          <a:bodyPr vert="horz" lIns="93165" tIns="46583" rIns="93165" bIns="46583" rtlCol="0"/>
          <a:lstStyle>
            <a:lvl1pPr algn="r">
              <a:defRPr sz="1300"/>
            </a:lvl1pPr>
          </a:lstStyle>
          <a:p>
            <a:fld id="{C1D87A8E-CDA1-4B94-AABF-CD070E0AEBBD}" type="datetime3">
              <a:rPr lang="en-US" smtClean="0"/>
              <a:t>13 March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165" tIns="46583" rIns="93165" bIns="4658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7" y="8829966"/>
            <a:ext cx="3037840" cy="464820"/>
          </a:xfrm>
          <a:prstGeom prst="rect">
            <a:avLst/>
          </a:prstGeom>
        </p:spPr>
        <p:txBody>
          <a:bodyPr vert="horz" lIns="93165" tIns="46583" rIns="93165" bIns="46583" rtlCol="0" anchor="b"/>
          <a:lstStyle>
            <a:lvl1pPr algn="r">
              <a:defRPr sz="1300"/>
            </a:lvl1pPr>
          </a:lstStyle>
          <a:p>
            <a:fld id="{4E3517C3-2EB7-4AE9-B53D-FC1AFEEE7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9941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5" tIns="46583" rIns="93165" bIns="4658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7" y="0"/>
            <a:ext cx="3037840" cy="464820"/>
          </a:xfrm>
          <a:prstGeom prst="rect">
            <a:avLst/>
          </a:prstGeom>
        </p:spPr>
        <p:txBody>
          <a:bodyPr vert="horz" lIns="93165" tIns="46583" rIns="93165" bIns="46583" rtlCol="0"/>
          <a:lstStyle>
            <a:lvl1pPr algn="r">
              <a:defRPr sz="1300"/>
            </a:lvl1pPr>
          </a:lstStyle>
          <a:p>
            <a:fld id="{F7FA52C0-FA0D-45B1-81E7-27D015BCF591}" type="datetime3">
              <a:rPr lang="en-US" smtClean="0"/>
              <a:t>13 March 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5" tIns="46583" rIns="93165" bIns="4658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5" tIns="46583" rIns="93165" bIns="4658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165" tIns="46583" rIns="93165" bIns="4658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7" y="8829966"/>
            <a:ext cx="3037840" cy="464820"/>
          </a:xfrm>
          <a:prstGeom prst="rect">
            <a:avLst/>
          </a:prstGeom>
        </p:spPr>
        <p:txBody>
          <a:bodyPr vert="horz" lIns="93165" tIns="46583" rIns="93165" bIns="46583" rtlCol="0" anchor="b"/>
          <a:lstStyle>
            <a:lvl1pPr algn="r">
              <a:defRPr sz="1300"/>
            </a:lvl1pPr>
          </a:lstStyle>
          <a:p>
            <a:fld id="{453AA29D-B170-4014-80EA-34173E1DC8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83027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6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7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8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9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0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2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3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4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5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AA29D-B170-4014-80EA-34173E1DC888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F1FA23F-28CF-476A-9BCF-7CFB40679EE4}" type="datetime3">
              <a:rPr lang="en-US" smtClean="0"/>
              <a:t>13 March 2019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58103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7FA52C0-FA0D-45B1-81E7-27D015BCF591}" type="datetime3">
              <a:rPr lang="en-US" smtClean="0"/>
              <a:t>13 March 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A29D-B170-4014-80EA-34173E1DC88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TextBox 6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79187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7FA52C0-FA0D-45B1-81E7-27D015BCF591}" type="datetime3">
              <a:rPr lang="en-US" smtClean="0"/>
              <a:t>13 March 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A29D-B170-4014-80EA-34173E1DC88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TextBox 6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25885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7FA52C0-FA0D-45B1-81E7-27D015BCF591}" type="datetime3">
              <a:rPr lang="en-US" smtClean="0"/>
              <a:t>13 March 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A29D-B170-4014-80EA-34173E1DC88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TextBox 6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46104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7FA52C0-FA0D-45B1-81E7-27D015BCF591}" type="datetime3">
              <a:rPr lang="en-US" smtClean="0"/>
              <a:t>13 March 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A29D-B170-4014-80EA-34173E1DC888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TextBox 6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92918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7FA52C0-FA0D-45B1-81E7-27D015BCF591}" type="datetime3">
              <a:rPr lang="en-US" smtClean="0"/>
              <a:t>13 March 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A29D-B170-4014-80EA-34173E1DC888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TextBox 6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83759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7FA52C0-FA0D-45B1-81E7-27D015BCF591}" type="datetime3">
              <a:rPr lang="en-US" smtClean="0"/>
              <a:t>13 March 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A29D-B170-4014-80EA-34173E1DC888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TextBox 6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57865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7FA52C0-FA0D-45B1-81E7-27D015BCF591}" type="datetime3">
              <a:rPr lang="en-US" smtClean="0"/>
              <a:t>13 March 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A29D-B170-4014-80EA-34173E1DC888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TextBox 6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79009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lvl="1" defTabSz="913918">
              <a:spcBef>
                <a:spcPct val="0"/>
              </a:spcBef>
              <a:spcAft>
                <a:spcPts val="999"/>
              </a:spcAft>
              <a:buFont typeface="Symbol" pitchFamily="18" charset="2"/>
              <a:buChar char="·"/>
            </a:pPr>
            <a:r>
              <a:rPr lang="en-US" sz="1100" dirty="0">
                <a:latin typeface="Times New Roman" pitchFamily="18" charset="0"/>
                <a:ea typeface="宋体" pitchFamily="2" charset="-122"/>
                <a:cs typeface="Arial" pitchFamily="34" charset="0"/>
              </a:rPr>
              <a:t>Group </a:t>
            </a:r>
            <a:r>
              <a:rPr lang="en-US" sz="1100" dirty="0" err="1">
                <a:latin typeface="Times New Roman" pitchFamily="18" charset="0"/>
                <a:ea typeface="宋体" pitchFamily="2" charset="-122"/>
                <a:cs typeface="Arial" pitchFamily="34" charset="0"/>
              </a:rPr>
              <a:t>D1</a:t>
            </a:r>
            <a:r>
              <a:rPr lang="en-US" sz="1100" dirty="0">
                <a:latin typeface="Times New Roman" pitchFamily="18" charset="0"/>
                <a:ea typeface="宋体" pitchFamily="2" charset="-122"/>
                <a:cs typeface="Arial" pitchFamily="34" charset="0"/>
              </a:rPr>
              <a:t> – misfit and no critical items</a:t>
            </a:r>
          </a:p>
          <a:p>
            <a:pPr defTabSz="913918">
              <a:spcBef>
                <a:spcPct val="0"/>
              </a:spcBef>
              <a:spcAft>
                <a:spcPts val="999"/>
              </a:spcAft>
              <a:buFont typeface="Symbol" pitchFamily="18" charset="2"/>
              <a:buChar char="·"/>
            </a:pPr>
            <a:r>
              <a:rPr lang="en-US" sz="1100" dirty="0">
                <a:latin typeface="Times New Roman" pitchFamily="18" charset="0"/>
                <a:ea typeface="宋体" pitchFamily="2" charset="-122"/>
                <a:cs typeface="Arial" pitchFamily="34" charset="0"/>
              </a:rPr>
              <a:t>Group </a:t>
            </a:r>
            <a:r>
              <a:rPr lang="en-US" sz="1100" dirty="0" err="1">
                <a:latin typeface="Times New Roman" pitchFamily="18" charset="0"/>
                <a:ea typeface="宋体" pitchFamily="2" charset="-122"/>
                <a:cs typeface="Arial" pitchFamily="34" charset="0"/>
              </a:rPr>
              <a:t>D2</a:t>
            </a:r>
            <a:r>
              <a:rPr lang="en-US" sz="1100" dirty="0">
                <a:latin typeface="Times New Roman" pitchFamily="18" charset="0"/>
                <a:ea typeface="宋体" pitchFamily="2" charset="-122"/>
                <a:cs typeface="Arial" pitchFamily="34" charset="0"/>
              </a:rPr>
              <a:t> – misfit with critical items</a:t>
            </a:r>
          </a:p>
          <a:p>
            <a:pPr defTabSz="913918">
              <a:spcBef>
                <a:spcPct val="0"/>
              </a:spcBef>
              <a:spcAft>
                <a:spcPts val="999"/>
              </a:spcAft>
              <a:buFont typeface="Symbol" pitchFamily="18" charset="2"/>
              <a:buChar char="·"/>
            </a:pPr>
            <a:r>
              <a:rPr lang="en-US" sz="1100" dirty="0">
                <a:latin typeface="Times New Roman" pitchFamily="18" charset="0"/>
                <a:ea typeface="宋体" pitchFamily="2" charset="-122"/>
                <a:cs typeface="Arial" pitchFamily="34" charset="0"/>
              </a:rPr>
              <a:t>Group </a:t>
            </a:r>
            <a:r>
              <a:rPr lang="en-US" sz="1100" dirty="0" err="1">
                <a:latin typeface="Times New Roman" pitchFamily="18" charset="0"/>
                <a:ea typeface="宋体" pitchFamily="2" charset="-122"/>
                <a:cs typeface="Arial" pitchFamily="34" charset="0"/>
              </a:rPr>
              <a:t>C1</a:t>
            </a:r>
            <a:r>
              <a:rPr lang="en-US" sz="1100" dirty="0">
                <a:latin typeface="Times New Roman" pitchFamily="18" charset="0"/>
                <a:ea typeface="宋体" pitchFamily="2" charset="-122"/>
                <a:cs typeface="Arial" pitchFamily="34" charset="0"/>
              </a:rPr>
              <a:t> – lowest ability pattern</a:t>
            </a:r>
          </a:p>
          <a:p>
            <a:pPr defTabSz="913918">
              <a:spcBef>
                <a:spcPct val="0"/>
              </a:spcBef>
              <a:spcAft>
                <a:spcPts val="999"/>
              </a:spcAft>
              <a:buFont typeface="Symbol" pitchFamily="18" charset="2"/>
              <a:buChar char="·"/>
            </a:pPr>
            <a:r>
              <a:rPr lang="en-US" sz="1100" dirty="0">
                <a:latin typeface="Times New Roman" pitchFamily="18" charset="0"/>
                <a:ea typeface="宋体" pitchFamily="2" charset="-122"/>
                <a:cs typeface="Arial" pitchFamily="34" charset="0"/>
              </a:rPr>
              <a:t>Group </a:t>
            </a:r>
            <a:r>
              <a:rPr lang="en-US" sz="1100" dirty="0" err="1">
                <a:latin typeface="Times New Roman" pitchFamily="18" charset="0"/>
                <a:ea typeface="宋体" pitchFamily="2" charset="-122"/>
                <a:cs typeface="Arial" pitchFamily="34" charset="0"/>
              </a:rPr>
              <a:t>C2</a:t>
            </a:r>
            <a:r>
              <a:rPr lang="en-US" sz="1100" dirty="0">
                <a:latin typeface="Times New Roman" pitchFamily="18" charset="0"/>
                <a:ea typeface="宋体" pitchFamily="2" charset="-122"/>
                <a:cs typeface="Arial" pitchFamily="34" charset="0"/>
              </a:rPr>
              <a:t> – lowest ability pattern with critical items</a:t>
            </a:r>
          </a:p>
          <a:p>
            <a:pPr defTabSz="913918">
              <a:spcBef>
                <a:spcPct val="0"/>
              </a:spcBef>
              <a:spcAft>
                <a:spcPts val="999"/>
              </a:spcAft>
              <a:buFont typeface="Symbol" pitchFamily="18" charset="2"/>
              <a:buChar char="·"/>
            </a:pPr>
            <a:r>
              <a:rPr lang="en-US" sz="1100" dirty="0">
                <a:latin typeface="Times New Roman" pitchFamily="18" charset="0"/>
                <a:ea typeface="宋体" pitchFamily="2" charset="-122"/>
                <a:cs typeface="Arial" pitchFamily="34" charset="0"/>
              </a:rPr>
              <a:t>Group </a:t>
            </a:r>
            <a:r>
              <a:rPr lang="en-US" sz="1100" dirty="0" err="1">
                <a:latin typeface="Times New Roman" pitchFamily="18" charset="0"/>
                <a:ea typeface="宋体" pitchFamily="2" charset="-122"/>
                <a:cs typeface="Arial" pitchFamily="34" charset="0"/>
              </a:rPr>
              <a:t>B1</a:t>
            </a:r>
            <a:r>
              <a:rPr lang="en-US" sz="1100" dirty="0">
                <a:latin typeface="Times New Roman" pitchFamily="18" charset="0"/>
                <a:ea typeface="宋体" pitchFamily="2" charset="-122"/>
                <a:cs typeface="Arial" pitchFamily="34" charset="0"/>
              </a:rPr>
              <a:t> – middle ability pattern</a:t>
            </a:r>
          </a:p>
          <a:p>
            <a:pPr defTabSz="913918">
              <a:spcBef>
                <a:spcPct val="0"/>
              </a:spcBef>
              <a:spcAft>
                <a:spcPts val="999"/>
              </a:spcAft>
              <a:buFont typeface="Symbol" pitchFamily="18" charset="2"/>
              <a:buChar char="·"/>
            </a:pPr>
            <a:r>
              <a:rPr lang="en-US" sz="1100" dirty="0">
                <a:latin typeface="Times New Roman" pitchFamily="18" charset="0"/>
                <a:ea typeface="宋体" pitchFamily="2" charset="-122"/>
                <a:cs typeface="Arial" pitchFamily="34" charset="0"/>
              </a:rPr>
              <a:t>Group </a:t>
            </a:r>
            <a:r>
              <a:rPr lang="en-US" sz="1100" dirty="0" err="1">
                <a:latin typeface="Times New Roman" pitchFamily="18" charset="0"/>
                <a:ea typeface="宋体" pitchFamily="2" charset="-122"/>
                <a:cs typeface="Arial" pitchFamily="34" charset="0"/>
              </a:rPr>
              <a:t>B2</a:t>
            </a:r>
            <a:r>
              <a:rPr lang="en-US" sz="1100" dirty="0">
                <a:latin typeface="Times New Roman" pitchFamily="18" charset="0"/>
                <a:ea typeface="宋体" pitchFamily="2" charset="-122"/>
                <a:cs typeface="Arial" pitchFamily="34" charset="0"/>
              </a:rPr>
              <a:t> – middle ability pattern with critical items</a:t>
            </a:r>
          </a:p>
          <a:p>
            <a:pPr defTabSz="913918">
              <a:spcBef>
                <a:spcPct val="0"/>
              </a:spcBef>
              <a:spcAft>
                <a:spcPts val="999"/>
              </a:spcAft>
              <a:buFont typeface="Symbol" pitchFamily="18" charset="2"/>
              <a:buChar char="·"/>
            </a:pPr>
            <a:r>
              <a:rPr lang="en-US" sz="1100" dirty="0">
                <a:latin typeface="Times New Roman" pitchFamily="18" charset="0"/>
                <a:ea typeface="宋体" pitchFamily="2" charset="-122"/>
                <a:cs typeface="Arial" pitchFamily="34" charset="0"/>
              </a:rPr>
              <a:t>Group A1 – highest ability pattern</a:t>
            </a:r>
          </a:p>
          <a:p>
            <a:pPr marL="0" lvl="1" defTabSz="913918">
              <a:spcBef>
                <a:spcPct val="0"/>
              </a:spcBef>
              <a:spcAft>
                <a:spcPts val="999"/>
              </a:spcAft>
              <a:buFont typeface="Symbol" pitchFamily="18" charset="2"/>
              <a:buChar char="·"/>
            </a:pPr>
            <a:r>
              <a:rPr lang="en-US" sz="1100" dirty="0">
                <a:latin typeface="Times New Roman" pitchFamily="18" charset="0"/>
                <a:ea typeface="宋体" pitchFamily="2" charset="-122"/>
                <a:cs typeface="Arial" pitchFamily="34" charset="0"/>
              </a:rPr>
              <a:t>Group </a:t>
            </a:r>
            <a:r>
              <a:rPr lang="en-US" sz="1100" dirty="0" err="1">
                <a:latin typeface="Times New Roman" pitchFamily="18" charset="0"/>
                <a:ea typeface="宋体" pitchFamily="2" charset="-122"/>
                <a:cs typeface="Arial" pitchFamily="34" charset="0"/>
              </a:rPr>
              <a:t>A2</a:t>
            </a:r>
            <a:r>
              <a:rPr lang="en-US" sz="1100" dirty="0">
                <a:latin typeface="Times New Roman" pitchFamily="18" charset="0"/>
                <a:ea typeface="宋体" pitchFamily="2" charset="-122"/>
                <a:cs typeface="Arial" pitchFamily="34" charset="0"/>
              </a:rPr>
              <a:t> – highest ability pattern with critical items</a:t>
            </a:r>
          </a:p>
          <a:p>
            <a:pPr marL="0" lvl="1" defTabSz="913918">
              <a:spcBef>
                <a:spcPct val="0"/>
              </a:spcBef>
              <a:spcAft>
                <a:spcPts val="999"/>
              </a:spcAft>
              <a:buFont typeface="Symbol" pitchFamily="18" charset="2"/>
              <a:buChar char="·"/>
            </a:pPr>
            <a:endParaRPr lang="en-US" sz="1100" dirty="0">
              <a:latin typeface="Times New Roman" pitchFamily="18" charset="0"/>
              <a:ea typeface="宋体" pitchFamily="2" charset="-122"/>
              <a:cs typeface="Arial" pitchFamily="34" charset="0"/>
            </a:endParaRPr>
          </a:p>
          <a:p>
            <a:pPr marL="0" lvl="1" defTabSz="913918">
              <a:spcBef>
                <a:spcPct val="0"/>
              </a:spcBef>
              <a:spcAft>
                <a:spcPts val="999"/>
              </a:spcAft>
            </a:pPr>
            <a:r>
              <a:rPr lang="en-US" sz="1100" dirty="0">
                <a:latin typeface="Times New Roman" pitchFamily="18" charset="0"/>
                <a:ea typeface="宋体" pitchFamily="2" charset="-122"/>
                <a:cs typeface="Arial" pitchFamily="34" charset="0"/>
              </a:rPr>
              <a:t>---------</a:t>
            </a:r>
          </a:p>
          <a:p>
            <a:pPr marL="0" lvl="1" defTabSz="913918">
              <a:spcBef>
                <a:spcPct val="0"/>
              </a:spcBef>
              <a:spcAft>
                <a:spcPts val="999"/>
              </a:spcAft>
              <a:defRPr/>
            </a:pPr>
            <a:r>
              <a:rPr lang="en-US" dirty="0"/>
              <a:t>The </a:t>
            </a:r>
            <a:r>
              <a:rPr lang="en-US" dirty="0" err="1"/>
              <a:t>infit</a:t>
            </a:r>
            <a:r>
              <a:rPr lang="en-US" dirty="0"/>
              <a:t> statistic is most sensitive to ratings on items that are closely matched to subjects’ ability; the outfit statistic is most sensitive to ratings on items that are much easier or much harder than subjects’ ability. Fit statistics are reported as mean square standardized residuals (</a:t>
            </a:r>
            <a:r>
              <a:rPr lang="en-US" dirty="0" err="1"/>
              <a:t>MnSq</a:t>
            </a:r>
            <a:r>
              <a:rPr lang="en-US" dirty="0"/>
              <a:t>) produced for each item of the instrument. </a:t>
            </a:r>
            <a:r>
              <a:rPr lang="en-US" dirty="0" err="1"/>
              <a:t>MnSq</a:t>
            </a:r>
            <a:r>
              <a:rPr lang="en-US" dirty="0"/>
              <a:t> represents observed variance divided by expected variance. Consequently, the desired value of </a:t>
            </a:r>
            <a:r>
              <a:rPr lang="en-US" dirty="0" err="1"/>
              <a:t>MnSq</a:t>
            </a:r>
            <a:r>
              <a:rPr lang="en-US" dirty="0"/>
              <a:t> for an item is 1.0. The acceptable criterion for </a:t>
            </a:r>
            <a:r>
              <a:rPr lang="en-US" dirty="0" err="1"/>
              <a:t>unidimensionality</a:t>
            </a:r>
            <a:r>
              <a:rPr lang="en-US" dirty="0"/>
              <a:t> depends on the intended purpose of the measure and the degree of rigor desired. For clinical ratings performed by using ordinal rating scales, Wright and Linacre suggest reasonable ranges of </a:t>
            </a:r>
            <a:r>
              <a:rPr lang="en-US" dirty="0" err="1"/>
              <a:t>MnSq</a:t>
            </a:r>
            <a:r>
              <a:rPr lang="en-US" dirty="0"/>
              <a:t> fit values between 0.6 and 1.4 associated with standardized z values less than 2.0. High values indicate that scores are variant or erratic, suggesting that an item is being inaccurately scored (</a:t>
            </a:r>
            <a:r>
              <a:rPr lang="en-US" dirty="0" err="1"/>
              <a:t>eg</a:t>
            </a:r>
            <a:r>
              <a:rPr lang="en-US" dirty="0"/>
              <a:t>, poorly worded) or belongs to a construct that is different from that represented by the other items of the instrument. A low </a:t>
            </a:r>
            <a:r>
              <a:rPr lang="en-US" dirty="0" err="1"/>
              <a:t>MnSq</a:t>
            </a:r>
            <a:r>
              <a:rPr lang="en-US" dirty="0"/>
              <a:t> value suggests that an item is “too perfect,” showing less variation than would be expected in real-life applications. In this analysis, we focused on items with high </a:t>
            </a:r>
            <a:r>
              <a:rPr lang="en-US" dirty="0" err="1"/>
              <a:t>MnSq</a:t>
            </a:r>
            <a:r>
              <a:rPr lang="en-US" dirty="0"/>
              <a:t> values because they represent a greater threat to construct validity.</a:t>
            </a:r>
          </a:p>
          <a:p>
            <a:pPr marL="0" lvl="1" defTabSz="913918">
              <a:spcBef>
                <a:spcPct val="0"/>
              </a:spcBef>
              <a:spcAft>
                <a:spcPts val="999"/>
              </a:spcAft>
            </a:pPr>
            <a:endParaRPr lang="en-US" sz="1100" dirty="0">
              <a:latin typeface="Times New Roman" pitchFamily="18" charset="0"/>
              <a:ea typeface="宋体" pitchFamily="2" charset="-122"/>
              <a:cs typeface="Arial" pitchFamily="34" charset="0"/>
            </a:endParaRPr>
          </a:p>
          <a:p>
            <a:pPr marL="0" lvl="1" defTabSz="913918">
              <a:spcBef>
                <a:spcPct val="0"/>
              </a:spcBef>
              <a:spcAft>
                <a:spcPts val="999"/>
              </a:spcAft>
              <a:buFont typeface="Symbol" pitchFamily="18" charset="2"/>
              <a:buChar char="·"/>
            </a:pPr>
            <a:endParaRPr lang="en-US" sz="1100" dirty="0">
              <a:latin typeface="Times New Roman" pitchFamily="18" charset="0"/>
              <a:ea typeface="宋体" pitchFamily="2" charset="-122"/>
              <a:cs typeface="Arial" pitchFamily="34" charset="0"/>
            </a:endParaRPr>
          </a:p>
          <a:p>
            <a:pPr defTabSz="913918">
              <a:spcBef>
                <a:spcPct val="0"/>
              </a:spcBef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18164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7FA52C0-FA0D-45B1-81E7-27D015BCF591}" type="datetime3">
              <a:rPr lang="en-US" smtClean="0"/>
              <a:t>13 March 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A29D-B170-4014-80EA-34173E1DC888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" name="TextBox 6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16048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7FA52C0-FA0D-45B1-81E7-27D015BCF591}" type="datetime3">
              <a:rPr lang="en-US" smtClean="0"/>
              <a:t>13 March 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A29D-B170-4014-80EA-34173E1DC888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7" name="TextBox 6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1556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7FA52C0-FA0D-45B1-81E7-27D015BCF591}" type="datetime3">
              <a:rPr lang="en-US" smtClean="0"/>
              <a:t>13 March 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A29D-B170-4014-80EA-34173E1DC88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extBox 6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41310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7FA52C0-FA0D-45B1-81E7-27D015BCF591}" type="datetime3">
              <a:rPr lang="en-US" smtClean="0"/>
              <a:t>13 March 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A29D-B170-4014-80EA-34173E1DC888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7" name="TextBox 6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56332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7FA52C0-FA0D-45B1-81E7-27D015BCF591}" type="datetime3">
              <a:rPr lang="en-US" smtClean="0"/>
              <a:t>13 March 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A29D-B170-4014-80EA-34173E1DC888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7" name="TextBox 6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32277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7FA52C0-FA0D-45B1-81E7-27D015BCF591}" type="datetime3">
              <a:rPr lang="en-US" smtClean="0"/>
              <a:t>13 March 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A29D-B170-4014-80EA-34173E1DC888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7" name="TextBox 6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8829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7FA52C0-FA0D-45B1-81E7-27D015BCF591}" type="datetime3">
              <a:rPr lang="en-US" smtClean="0"/>
              <a:t>13 March 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A29D-B170-4014-80EA-34173E1DC888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7" name="TextBox 6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75695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7FA52C0-FA0D-45B1-81E7-27D015BCF591}" type="datetime3">
              <a:rPr lang="en-US" smtClean="0"/>
              <a:t>13 March 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A29D-B170-4014-80EA-34173E1DC888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7" name="TextBox 6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29128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7FA52C0-FA0D-45B1-81E7-27D015BCF591}" type="datetime3">
              <a:rPr lang="en-US" smtClean="0"/>
              <a:t>13 March 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A29D-B170-4014-80EA-34173E1DC888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7" name="TextBox 6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7849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7FA52C0-FA0D-45B1-81E7-27D015BCF591}" type="datetime3">
              <a:rPr lang="en-US" smtClean="0"/>
              <a:t>13 March 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A29D-B170-4014-80EA-34173E1DC88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extBox 6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3972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7FA52C0-FA0D-45B1-81E7-27D015BCF591}" type="datetime3">
              <a:rPr lang="en-US" smtClean="0"/>
              <a:t>13 March 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A29D-B170-4014-80EA-34173E1DC88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extBox 6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4271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7FA52C0-FA0D-45B1-81E7-27D015BCF591}" type="datetime3">
              <a:rPr lang="en-US" smtClean="0"/>
              <a:t>13 March 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A29D-B170-4014-80EA-34173E1DC88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Box 6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0940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7FA52C0-FA0D-45B1-81E7-27D015BCF591}" type="datetime3">
              <a:rPr lang="en-US" smtClean="0"/>
              <a:t>13 March 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A29D-B170-4014-80EA-34173E1DC88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extBox 6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4199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7FA52C0-FA0D-45B1-81E7-27D015BCF591}" type="datetime3">
              <a:rPr lang="en-US" smtClean="0"/>
              <a:t>13 March 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A29D-B170-4014-80EA-34173E1DC88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88510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7FA52C0-FA0D-45B1-81E7-27D015BCF591}" type="datetime3">
              <a:rPr lang="en-US" smtClean="0"/>
              <a:t>13 March 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A29D-B170-4014-80EA-34173E1DC88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TextBox 6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7679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7FA52C0-FA0D-45B1-81E7-27D015BCF591}" type="datetime3">
              <a:rPr lang="en-US" smtClean="0"/>
              <a:t>13 March 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A29D-B170-4014-80EA-34173E1DC88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extBox 6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6239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tif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8105C-8B74-4066-A153-802F1B431AD3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[</a:t>
            </a:r>
            <a:fld id="{7C72B802-78A9-471E-9830-6DA16998C234}" type="slidenum">
              <a:rPr lang="en-US" smtClean="0"/>
              <a:pPr/>
              <a:t>‹#›</a:t>
            </a:fld>
            <a:r>
              <a:rPr lang="en-US" smtClean="0"/>
              <a:t>]</a:t>
            </a:r>
            <a:endParaRPr lang="en-US" dirty="0"/>
          </a:p>
        </p:txBody>
      </p:sp>
      <p:pic>
        <p:nvPicPr>
          <p:cNvPr id="7" name="Picture 6" descr="main.t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04800"/>
            <a:ext cx="3145536" cy="118262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Picture 7" descr="main.t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998464" y="304800"/>
            <a:ext cx="3145536" cy="118262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9" name="Picture 8" descr="main.ti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999232" y="304800"/>
            <a:ext cx="3145536" cy="1182624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77264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8105C-8B74-4066-A153-802F1B431AD3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[</a:t>
            </a:r>
            <a:fld id="{7C72B802-78A9-471E-9830-6DA16998C234}" type="slidenum">
              <a:rPr lang="en-US" smtClean="0"/>
              <a:pPr/>
              <a:t>‹#›</a:t>
            </a:fld>
            <a:r>
              <a:rPr lang="en-US" smtClean="0"/>
              <a:t>]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019800" y="27801"/>
            <a:ext cx="2659702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>
              <a:tabLst>
                <a:tab pos="2112963" algn="l"/>
              </a:tabLst>
            </a:pPr>
            <a:r>
              <a:rPr lang="en-US" sz="1200" dirty="0" smtClean="0">
                <a:ln w="3175"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</a:rPr>
              <a:t>AOTA</a:t>
            </a:r>
            <a:r>
              <a:rPr lang="en-US" sz="1000" dirty="0" smtClean="0">
                <a:ln w="3175"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</a:rPr>
              <a:t> 90</a:t>
            </a:r>
            <a:r>
              <a:rPr lang="en-US" sz="1000" baseline="30000" dirty="0" smtClean="0">
                <a:ln w="3175"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</a:rPr>
              <a:t>th</a:t>
            </a:r>
            <a:r>
              <a:rPr lang="en-US" sz="1000" dirty="0" smtClean="0">
                <a:ln w="3175"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</a:rPr>
              <a:t> Annual Conference &amp; Expo</a:t>
            </a:r>
            <a:endParaRPr lang="en-US" sz="1000" dirty="0">
              <a:ln w="3175"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1066800"/>
            <a:ext cx="9144000" cy="502920"/>
            <a:chOff x="0" y="1066800"/>
            <a:chExt cx="9144000" cy="50292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1066800"/>
              <a:ext cx="9144000" cy="320040"/>
            </a:xfrm>
            <a:prstGeom prst="rect">
              <a:avLst/>
            </a:prstGeom>
            <a:solidFill>
              <a:srgbClr val="6C99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457200" y="1295400"/>
              <a:ext cx="5486400" cy="274320"/>
            </a:xfrm>
            <a:prstGeom prst="rect">
              <a:avLst/>
            </a:prstGeom>
            <a:solidFill>
              <a:srgbClr val="00539B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4572000" y="1219200"/>
              <a:ext cx="4572000" cy="228600"/>
            </a:xfrm>
            <a:prstGeom prst="rect">
              <a:avLst/>
            </a:prstGeom>
            <a:solidFill>
              <a:srgbClr val="00539B">
                <a:alpha val="5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21479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8105C-8B74-4066-A153-802F1B431AD3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[</a:t>
            </a:r>
            <a:fld id="{7C72B802-78A9-471E-9830-6DA16998C234}" type="slidenum">
              <a:rPr lang="en-US" smtClean="0"/>
              <a:pPr/>
              <a:t>‹#›</a:t>
            </a:fld>
            <a:r>
              <a:rPr lang="en-US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120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8105C-8B74-4066-A153-802F1B431AD3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[</a:t>
            </a:r>
            <a:fld id="{16DD3385-85BB-47B0-8DD4-04FD6D12C8BB}" type="slidenum">
              <a:rPr lang="en-US" smtClean="0"/>
              <a:pPr/>
              <a:t>‹#›</a:t>
            </a:fld>
            <a:r>
              <a:rPr lang="en-US" smtClean="0"/>
              <a:t>]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1097280"/>
            <a:ext cx="9144000" cy="502920"/>
            <a:chOff x="0" y="1066800"/>
            <a:chExt cx="9144000" cy="50292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1066800"/>
              <a:ext cx="9144000" cy="320040"/>
            </a:xfrm>
            <a:prstGeom prst="rect">
              <a:avLst/>
            </a:prstGeom>
            <a:solidFill>
              <a:srgbClr val="6C99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457200" y="1295400"/>
              <a:ext cx="5486400" cy="274320"/>
            </a:xfrm>
            <a:prstGeom prst="rect">
              <a:avLst/>
            </a:prstGeom>
            <a:solidFill>
              <a:srgbClr val="00539B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4572000" y="1219200"/>
              <a:ext cx="4572000" cy="228600"/>
            </a:xfrm>
            <a:prstGeom prst="rect">
              <a:avLst/>
            </a:prstGeom>
            <a:solidFill>
              <a:srgbClr val="00539B">
                <a:alpha val="5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80262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8105C-8B74-4066-A153-802F1B431AD3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[</a:t>
            </a:r>
            <a:fld id="{7C72B802-78A9-471E-9830-6DA16998C234}" type="slidenum">
              <a:rPr lang="en-US" smtClean="0"/>
              <a:pPr/>
              <a:t>‹#›</a:t>
            </a:fld>
            <a:r>
              <a:rPr lang="en-US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952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8105C-8B74-4066-A153-802F1B431AD3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[</a:t>
            </a:r>
            <a:fld id="{7C72B802-78A9-471E-9830-6DA16998C234}" type="slidenum">
              <a:rPr lang="en-US" smtClean="0"/>
              <a:pPr/>
              <a:t>‹#›</a:t>
            </a:fld>
            <a:r>
              <a:rPr lang="en-US" smtClean="0"/>
              <a:t>]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019800" y="27801"/>
            <a:ext cx="2659702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>
              <a:tabLst>
                <a:tab pos="2112963" algn="l"/>
              </a:tabLst>
            </a:pPr>
            <a:r>
              <a:rPr lang="en-US" sz="1200" dirty="0" smtClean="0">
                <a:ln w="3175"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</a:rPr>
              <a:t>AOTA</a:t>
            </a:r>
            <a:r>
              <a:rPr lang="en-US" sz="1000" dirty="0" smtClean="0">
                <a:ln w="3175"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</a:rPr>
              <a:t> 90</a:t>
            </a:r>
            <a:r>
              <a:rPr lang="en-US" sz="1000" baseline="30000" dirty="0" smtClean="0">
                <a:ln w="3175"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</a:rPr>
              <a:t>th</a:t>
            </a:r>
            <a:r>
              <a:rPr lang="en-US" sz="1000" dirty="0" smtClean="0">
                <a:ln w="3175"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</a:rPr>
              <a:t> Annual Conference &amp; Expo</a:t>
            </a:r>
            <a:endParaRPr lang="en-US" sz="1000" dirty="0">
              <a:ln w="3175"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1066800"/>
            <a:ext cx="9144000" cy="502920"/>
            <a:chOff x="0" y="1066800"/>
            <a:chExt cx="9144000" cy="502920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1066800"/>
              <a:ext cx="9144000" cy="320040"/>
            </a:xfrm>
            <a:prstGeom prst="rect">
              <a:avLst/>
            </a:prstGeom>
            <a:solidFill>
              <a:srgbClr val="6C99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457200" y="1295400"/>
              <a:ext cx="5486400" cy="274320"/>
            </a:xfrm>
            <a:prstGeom prst="rect">
              <a:avLst/>
            </a:prstGeom>
            <a:solidFill>
              <a:srgbClr val="00539B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4572000" y="1219200"/>
              <a:ext cx="4572000" cy="228600"/>
            </a:xfrm>
            <a:prstGeom prst="rect">
              <a:avLst/>
            </a:prstGeom>
            <a:solidFill>
              <a:srgbClr val="00539B">
                <a:alpha val="5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05429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8105C-8B74-4066-A153-802F1B431AD3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[</a:t>
            </a:r>
            <a:fld id="{7C72B802-78A9-471E-9830-6DA16998C234}" type="slidenum">
              <a:rPr lang="en-US" smtClean="0"/>
              <a:pPr/>
              <a:t>‹#›</a:t>
            </a:fld>
            <a:r>
              <a:rPr lang="en-US" smtClean="0"/>
              <a:t>]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1066800"/>
            <a:ext cx="9144000" cy="502920"/>
            <a:chOff x="0" y="1066800"/>
            <a:chExt cx="9144000" cy="50292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1066800"/>
              <a:ext cx="9144000" cy="320040"/>
            </a:xfrm>
            <a:prstGeom prst="rect">
              <a:avLst/>
            </a:prstGeom>
            <a:solidFill>
              <a:srgbClr val="6C99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457200" y="1295400"/>
              <a:ext cx="5486400" cy="274320"/>
            </a:xfrm>
            <a:prstGeom prst="rect">
              <a:avLst/>
            </a:prstGeom>
            <a:solidFill>
              <a:srgbClr val="00539B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4572000" y="1219200"/>
              <a:ext cx="4572000" cy="228600"/>
            </a:xfrm>
            <a:prstGeom prst="rect">
              <a:avLst/>
            </a:prstGeom>
            <a:solidFill>
              <a:srgbClr val="00539B">
                <a:alpha val="5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35361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8105C-8B74-4066-A153-802F1B431AD3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[</a:t>
            </a:r>
            <a:fld id="{7C72B802-78A9-471E-9830-6DA16998C234}" type="slidenum">
              <a:rPr lang="en-US" smtClean="0"/>
              <a:pPr/>
              <a:t>‹#›</a:t>
            </a:fld>
            <a:r>
              <a:rPr lang="en-US" smtClean="0"/>
              <a:t>]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1066800"/>
            <a:ext cx="9144000" cy="502920"/>
            <a:chOff x="0" y="1066800"/>
            <a:chExt cx="9144000" cy="50292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1066800"/>
              <a:ext cx="9144000" cy="320040"/>
            </a:xfrm>
            <a:prstGeom prst="rect">
              <a:avLst/>
            </a:prstGeom>
            <a:solidFill>
              <a:srgbClr val="6C99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457200" y="1295400"/>
              <a:ext cx="5486400" cy="274320"/>
            </a:xfrm>
            <a:prstGeom prst="rect">
              <a:avLst/>
            </a:prstGeom>
            <a:solidFill>
              <a:srgbClr val="00539B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4572000" y="1219200"/>
              <a:ext cx="4572000" cy="228600"/>
            </a:xfrm>
            <a:prstGeom prst="rect">
              <a:avLst/>
            </a:prstGeom>
            <a:solidFill>
              <a:srgbClr val="00539B">
                <a:alpha val="5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41476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8105C-8B74-4066-A153-802F1B431AD3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[</a:t>
            </a:r>
            <a:fld id="{7C72B802-78A9-471E-9830-6DA16998C234}" type="slidenum">
              <a:rPr lang="en-US" smtClean="0"/>
              <a:pPr/>
              <a:t>‹#›</a:t>
            </a:fld>
            <a:r>
              <a:rPr lang="en-US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662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8105C-8B74-4066-A153-802F1B431AD3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[</a:t>
            </a:r>
            <a:fld id="{7C72B802-78A9-471E-9830-6DA16998C234}" type="slidenum">
              <a:rPr lang="en-US" smtClean="0"/>
              <a:pPr/>
              <a:t>‹#›</a:t>
            </a:fld>
            <a:r>
              <a:rPr lang="en-US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767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8105C-8B74-4066-A153-802F1B431AD3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[</a:t>
            </a:r>
            <a:fld id="{7C72B802-78A9-471E-9830-6DA16998C234}" type="slidenum">
              <a:rPr lang="en-US" smtClean="0"/>
              <a:pPr/>
              <a:t>‹#›</a:t>
            </a:fld>
            <a:r>
              <a:rPr lang="en-US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595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8105C-8B74-4066-A153-802F1B431AD3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[</a:t>
            </a:r>
            <a:fld id="{7C72B802-78A9-471E-9830-6DA16998C234}" type="slidenum">
              <a:rPr lang="en-US" smtClean="0"/>
              <a:pPr/>
              <a:t>‹#›</a:t>
            </a:fld>
            <a:r>
              <a:rPr lang="en-US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183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researcher/15309090_Eun-Young_Yoo" TargetMode="External"/><Relationship Id="rId7" Type="http://schemas.openxmlformats.org/officeDocument/2006/relationships/hyperlink" Target="https://www.researchgate.net/publication/272392231_Development_and_Reliability_of_Korean_Safe_Driving_Behavior_Measure_(K-SDBM)?ev=auth_pub" TargetMode="External"/><Relationship Id="rId2" Type="http://schemas.openxmlformats.org/officeDocument/2006/relationships/hyperlink" Target="https://www.researchgate.net/researcher/35957539_Min-Ye_Jun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researchgate.net/researcher/2066895214_M_Winter_Sandra" TargetMode="External"/><Relationship Id="rId5" Type="http://schemas.openxmlformats.org/officeDocument/2006/relationships/hyperlink" Target="https://www.researchgate.net/researcher/2066883974_Classen_Sherrilene" TargetMode="External"/><Relationship Id="rId4" Type="http://schemas.openxmlformats.org/officeDocument/2006/relationships/hyperlink" Target="https://www.researchgate.net/researcher/75929722_Ji-Hyuk_Park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c.gc.ca/eng/motorvehiclesafety/tp-tp3322-2004-page11-701.ht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afetycouncil.org/news/sc/2000/Eng-1-00.pdf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ot.ca/otnow/sept15/otnow_9_15.pdf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dx.doi.org/10.15453/2168-6408.1227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mailto:sclassen@uwo.ca" TargetMode="External"/><Relationship Id="rId2" Type="http://schemas.openxmlformats.org/officeDocument/2006/relationships/hyperlink" Target="http://fitnesstodrive.phhp.ufl.ed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fitnesstodrive.phhp.ufl.edu/us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US" sz="3200" dirty="0" smtClean="0"/>
              <a:t>Fitness-to-Drive Screening Measure©: </a:t>
            </a:r>
            <a:br>
              <a:rPr lang="en-US" sz="3200" dirty="0" smtClean="0"/>
            </a:br>
            <a:r>
              <a:rPr lang="en-US" sz="2800" dirty="0" smtClean="0"/>
              <a:t>From Conceptualization to Global Implementation 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038600"/>
            <a:ext cx="6629400" cy="175260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r"/>
            <a:r>
              <a:rPr lang="en-US" sz="1800" b="1" dirty="0">
                <a:solidFill>
                  <a:schemeClr val="tx1"/>
                </a:solidFill>
              </a:rPr>
              <a:t>Sherrilene Classen PhD, MPH, </a:t>
            </a:r>
            <a:r>
              <a:rPr lang="en-US" sz="1800" b="1" dirty="0" smtClean="0">
                <a:solidFill>
                  <a:schemeClr val="tx1"/>
                </a:solidFill>
              </a:rPr>
              <a:t>OTR/L, </a:t>
            </a:r>
            <a:r>
              <a:rPr lang="en-US" sz="1800" b="1" dirty="0">
                <a:solidFill>
                  <a:schemeClr val="tx1"/>
                </a:solidFill>
              </a:rPr>
              <a:t>FAOTA</a:t>
            </a:r>
          </a:p>
          <a:p>
            <a:pPr algn="r"/>
            <a:r>
              <a:rPr lang="en-US" sz="1800" dirty="0" smtClean="0">
                <a:solidFill>
                  <a:schemeClr val="tx1"/>
                </a:solidFill>
              </a:rPr>
              <a:t>Professor &amp; Chair: Department of Occupational Therapy</a:t>
            </a:r>
          </a:p>
          <a:p>
            <a:pPr algn="r"/>
            <a:r>
              <a:rPr lang="en-US" sz="1800" dirty="0" smtClean="0">
                <a:solidFill>
                  <a:schemeClr val="tx1"/>
                </a:solidFill>
              </a:rPr>
              <a:t>University of Florida</a:t>
            </a:r>
            <a:endParaRPr lang="en-US" sz="1800" dirty="0">
              <a:solidFill>
                <a:schemeClr val="tx1"/>
              </a:solidFill>
            </a:endParaRPr>
          </a:p>
          <a:p>
            <a:pPr algn="r"/>
            <a:r>
              <a:rPr lang="en-US" sz="1800" dirty="0" smtClean="0">
                <a:solidFill>
                  <a:schemeClr val="tx1"/>
                </a:solidFill>
              </a:rPr>
              <a:t>Gainesville, Florida</a:t>
            </a:r>
          </a:p>
          <a:p>
            <a:pPr algn="r"/>
            <a:r>
              <a:rPr lang="en-US" sz="1800" dirty="0" smtClean="0">
                <a:solidFill>
                  <a:schemeClr val="tx1"/>
                </a:solidFill>
              </a:rPr>
              <a:t>13 </a:t>
            </a:r>
            <a:r>
              <a:rPr lang="en-US" sz="1800" dirty="0" smtClean="0">
                <a:solidFill>
                  <a:schemeClr val="tx1"/>
                </a:solidFill>
              </a:rPr>
              <a:t>March 2019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80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Rasch Formula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525963"/>
          </a:xfrm>
        </p:spPr>
        <p:txBody>
          <a:bodyPr/>
          <a:lstStyle/>
          <a:p>
            <a:pPr indent="457200" algn="ctr">
              <a:spcBef>
                <a:spcPct val="0"/>
              </a:spcBef>
              <a:buNone/>
            </a:pPr>
            <a:r>
              <a:rPr lang="en-US" dirty="0">
                <a:cs typeface="Times New Roman" pitchFamily="18" charset="0"/>
              </a:rPr>
              <a:t>log [</a:t>
            </a:r>
            <a:r>
              <a:rPr lang="en-US" dirty="0" err="1">
                <a:cs typeface="Times New Roman" pitchFamily="18" charset="0"/>
              </a:rPr>
              <a:t>P</a:t>
            </a:r>
            <a:r>
              <a:rPr lang="en-US" baseline="-30000" dirty="0" err="1">
                <a:cs typeface="Times New Roman" pitchFamily="18" charset="0"/>
              </a:rPr>
              <a:t>ni</a:t>
            </a:r>
            <a:r>
              <a:rPr lang="en-US" dirty="0">
                <a:cs typeface="Times New Roman" pitchFamily="18" charset="0"/>
              </a:rPr>
              <a:t>/1-P</a:t>
            </a:r>
            <a:r>
              <a:rPr lang="en-US" baseline="-30000" dirty="0">
                <a:cs typeface="Times New Roman" pitchFamily="18" charset="0"/>
              </a:rPr>
              <a:t>ni</a:t>
            </a:r>
            <a:r>
              <a:rPr lang="en-US" dirty="0">
                <a:cs typeface="Times New Roman" pitchFamily="18" charset="0"/>
              </a:rPr>
              <a:t>]</a:t>
            </a:r>
            <a:r>
              <a:rPr lang="en-US" baseline="-25000" dirty="0">
                <a:cs typeface="Times New Roman" pitchFamily="18" charset="0"/>
              </a:rPr>
              <a:t> </a:t>
            </a:r>
            <a:r>
              <a:rPr lang="en-US" dirty="0">
                <a:cs typeface="Times New Roman" pitchFamily="18" charset="0"/>
              </a:rPr>
              <a:t>=</a:t>
            </a:r>
            <a:r>
              <a:rPr lang="en-US" baseline="-25000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B</a:t>
            </a:r>
            <a:r>
              <a:rPr lang="en-US" baseline="-30000" dirty="0" err="1">
                <a:cs typeface="Times New Roman" pitchFamily="18" charset="0"/>
              </a:rPr>
              <a:t>n</a:t>
            </a:r>
            <a:r>
              <a:rPr lang="en-US" baseline="-25000" dirty="0">
                <a:cs typeface="Times New Roman" pitchFamily="18" charset="0"/>
              </a:rPr>
              <a:t> </a:t>
            </a:r>
            <a:r>
              <a:rPr lang="en-US" dirty="0">
                <a:cs typeface="Times New Roman" pitchFamily="18" charset="0"/>
              </a:rPr>
              <a:t>–</a:t>
            </a:r>
            <a:r>
              <a:rPr lang="en-US" baseline="-25000" dirty="0">
                <a:cs typeface="Times New Roman" pitchFamily="18" charset="0"/>
              </a:rPr>
              <a:t> </a:t>
            </a:r>
            <a:r>
              <a:rPr lang="en-US" dirty="0">
                <a:cs typeface="Times New Roman" pitchFamily="18" charset="0"/>
              </a:rPr>
              <a:t>D</a:t>
            </a:r>
            <a:r>
              <a:rPr lang="en-US" baseline="-30000" dirty="0">
                <a:cs typeface="Times New Roman" pitchFamily="18" charset="0"/>
              </a:rPr>
              <a:t>i</a:t>
            </a:r>
            <a:endParaRPr lang="en-US" baseline="-25000" dirty="0">
              <a:cs typeface="Times New Roman" pitchFamily="18" charset="0"/>
            </a:endParaRPr>
          </a:p>
          <a:p>
            <a:pPr indent="457200">
              <a:spcBef>
                <a:spcPct val="0"/>
              </a:spcBef>
              <a:buNone/>
            </a:pPr>
            <a:r>
              <a:rPr lang="en-US" dirty="0">
                <a:cs typeface="Times New Roman" pitchFamily="18" charset="0"/>
              </a:rPr>
              <a:t> </a:t>
            </a:r>
          </a:p>
          <a:p>
            <a:pPr indent="457200">
              <a:spcBef>
                <a:spcPct val="0"/>
              </a:spcBef>
              <a:buNone/>
            </a:pPr>
            <a:r>
              <a:rPr lang="en-US" dirty="0">
                <a:cs typeface="Times New Roman" pitchFamily="18" charset="0"/>
              </a:rPr>
              <a:t>		</a:t>
            </a:r>
            <a:r>
              <a:rPr lang="en-US" dirty="0" err="1">
                <a:cs typeface="Times New Roman" pitchFamily="18" charset="0"/>
              </a:rPr>
              <a:t>P</a:t>
            </a:r>
            <a:r>
              <a:rPr lang="en-US" baseline="-30000" dirty="0" err="1">
                <a:cs typeface="Times New Roman" pitchFamily="18" charset="0"/>
              </a:rPr>
              <a:t>ni</a:t>
            </a:r>
            <a:r>
              <a:rPr lang="en-US" baseline="-25000" dirty="0">
                <a:cs typeface="Times New Roman" pitchFamily="18" charset="0"/>
              </a:rPr>
              <a:t> = probability of person n passing item </a:t>
            </a:r>
            <a:r>
              <a:rPr lang="en-US" baseline="-25000" dirty="0" err="1">
                <a:cs typeface="Times New Roman" pitchFamily="18" charset="0"/>
              </a:rPr>
              <a:t>i</a:t>
            </a:r>
            <a:endParaRPr lang="en-US" dirty="0">
              <a:cs typeface="Times New Roman" pitchFamily="18" charset="0"/>
            </a:endParaRPr>
          </a:p>
          <a:p>
            <a:pPr indent="457200">
              <a:spcBef>
                <a:spcPct val="0"/>
              </a:spcBef>
              <a:buNone/>
            </a:pPr>
            <a:r>
              <a:rPr lang="en-US" dirty="0">
                <a:cs typeface="Times New Roman" pitchFamily="18" charset="0"/>
              </a:rPr>
              <a:t>		1- </a:t>
            </a:r>
            <a:r>
              <a:rPr lang="en-US" dirty="0" err="1">
                <a:cs typeface="Times New Roman" pitchFamily="18" charset="0"/>
              </a:rPr>
              <a:t>P</a:t>
            </a:r>
            <a:r>
              <a:rPr lang="en-US" baseline="-30000" dirty="0" err="1">
                <a:cs typeface="Times New Roman" pitchFamily="18" charset="0"/>
              </a:rPr>
              <a:t>ni</a:t>
            </a:r>
            <a:r>
              <a:rPr lang="en-US" baseline="-25000" dirty="0">
                <a:cs typeface="Times New Roman" pitchFamily="18" charset="0"/>
              </a:rPr>
              <a:t> = probability of person n failing item </a:t>
            </a:r>
            <a:r>
              <a:rPr lang="en-US" baseline="-25000" dirty="0" err="1">
                <a:cs typeface="Times New Roman" pitchFamily="18" charset="0"/>
              </a:rPr>
              <a:t>i</a:t>
            </a:r>
            <a:endParaRPr lang="en-US" dirty="0">
              <a:cs typeface="Times New Roman" pitchFamily="18" charset="0"/>
            </a:endParaRPr>
          </a:p>
          <a:p>
            <a:pPr indent="457200">
              <a:spcBef>
                <a:spcPct val="0"/>
              </a:spcBef>
              <a:buNone/>
            </a:pPr>
            <a:r>
              <a:rPr lang="en-US" dirty="0">
                <a:cs typeface="Times New Roman" pitchFamily="18" charset="0"/>
              </a:rPr>
              <a:t>		</a:t>
            </a:r>
            <a:r>
              <a:rPr lang="en-US" dirty="0" err="1">
                <a:cs typeface="Times New Roman" pitchFamily="18" charset="0"/>
              </a:rPr>
              <a:t>B</a:t>
            </a:r>
            <a:r>
              <a:rPr lang="en-US" baseline="-30000" dirty="0" err="1">
                <a:cs typeface="Times New Roman" pitchFamily="18" charset="0"/>
              </a:rPr>
              <a:t>n</a:t>
            </a:r>
            <a:r>
              <a:rPr lang="en-US" baseline="-25000" dirty="0">
                <a:cs typeface="Times New Roman" pitchFamily="18" charset="0"/>
              </a:rPr>
              <a:t> = ability of person n, </a:t>
            </a:r>
            <a:endParaRPr lang="en-US" dirty="0">
              <a:cs typeface="Times New Roman" pitchFamily="18" charset="0"/>
            </a:endParaRPr>
          </a:p>
          <a:p>
            <a:pPr indent="457200">
              <a:spcBef>
                <a:spcPct val="0"/>
              </a:spcBef>
              <a:buNone/>
            </a:pPr>
            <a:r>
              <a:rPr lang="en-US" dirty="0">
                <a:cs typeface="Times New Roman" pitchFamily="18" charset="0"/>
              </a:rPr>
              <a:t>		D</a:t>
            </a:r>
            <a:r>
              <a:rPr lang="en-US" baseline="-30000" dirty="0">
                <a:cs typeface="Times New Roman" pitchFamily="18" charset="0"/>
              </a:rPr>
              <a:t>i</a:t>
            </a:r>
            <a:r>
              <a:rPr lang="en-US" baseline="-25000" dirty="0">
                <a:cs typeface="Times New Roman" pitchFamily="18" charset="0"/>
              </a:rPr>
              <a:t> = difficulty of item </a:t>
            </a:r>
            <a:r>
              <a:rPr lang="en-US" baseline="-25000" dirty="0" err="1">
                <a:cs typeface="Times New Roman" pitchFamily="18" charset="0"/>
              </a:rPr>
              <a:t>i</a:t>
            </a:r>
            <a:r>
              <a:rPr lang="en-US" baseline="-25000" dirty="0">
                <a:cs typeface="Times New Roman" pitchFamily="18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5638800" y="2158284"/>
            <a:ext cx="1295400" cy="609600"/>
          </a:xfrm>
          <a:prstGeom prst="rect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4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Expected Pattern of Responses for an Individual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35AA00F6-7D24-42A0-A2E5-29B2A9639CCF}" type="slidenum">
              <a:rPr lang="en-US"/>
              <a:pPr/>
              <a:t>11</a:t>
            </a:fld>
            <a:endParaRPr lang="en-US"/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2667000" y="4114800"/>
            <a:ext cx="416331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111|0110110100|000  Modeled/Ideal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V="1">
            <a:off x="1676400" y="2743200"/>
            <a:ext cx="586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810000" y="3048000"/>
            <a:ext cx="60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/>
              <a:t>D</a:t>
            </a:r>
            <a:r>
              <a:rPr lang="en-US" sz="2000" baseline="-25000"/>
              <a:t>6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 rot="5460476">
            <a:off x="4187825" y="2687638"/>
            <a:ext cx="549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ot="10800000" vert="eaVert">
            <a:spAutoFit/>
          </a:bodyPr>
          <a:lstStyle/>
          <a:p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3962400" y="2514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3810000" y="2057400"/>
            <a:ext cx="4555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dirty="0"/>
              <a:t>B</a:t>
            </a:r>
            <a:r>
              <a:rPr lang="en-US" sz="2400" baseline="-25000" dirty="0"/>
              <a:t>1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 rot="5460476">
            <a:off x="4187825" y="2687638"/>
            <a:ext cx="549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ot="10800000" vert="eaVert">
            <a:spAutoFit/>
          </a:bodyPr>
          <a:lstStyle/>
          <a:p>
            <a:endParaRPr lang="en-US"/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3962400" y="2514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 rot="5460476">
            <a:off x="4187825" y="2687638"/>
            <a:ext cx="549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ot="10800000" vert="eaVert">
            <a:spAutoFit/>
          </a:bodyPr>
          <a:lstStyle/>
          <a:p>
            <a:endParaRPr lang="en-US"/>
          </a:p>
        </p:txBody>
      </p:sp>
      <p:sp>
        <p:nvSpPr>
          <p:cNvPr id="15" name="Rectangle 22"/>
          <p:cNvSpPr>
            <a:spLocks noChangeArrowheads="1"/>
          </p:cNvSpPr>
          <p:nvPr/>
        </p:nvSpPr>
        <p:spPr bwMode="auto">
          <a:xfrm>
            <a:off x="1676400" y="3048000"/>
            <a:ext cx="533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dirty="0"/>
              <a:t>D</a:t>
            </a:r>
            <a:r>
              <a:rPr lang="en-US" sz="2000" baseline="-25000" dirty="0"/>
              <a:t>1</a:t>
            </a:r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2438400" y="3048000"/>
            <a:ext cx="60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/>
              <a:t>D</a:t>
            </a:r>
            <a:r>
              <a:rPr lang="en-US" sz="2000" baseline="-25000"/>
              <a:t>3</a:t>
            </a:r>
          </a:p>
        </p:txBody>
      </p:sp>
      <p:sp>
        <p:nvSpPr>
          <p:cNvPr id="17" name="Rectangle 25"/>
          <p:cNvSpPr>
            <a:spLocks noChangeArrowheads="1"/>
          </p:cNvSpPr>
          <p:nvPr/>
        </p:nvSpPr>
        <p:spPr bwMode="auto">
          <a:xfrm>
            <a:off x="6248400" y="3048000"/>
            <a:ext cx="60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/>
              <a:t>D</a:t>
            </a:r>
            <a:r>
              <a:rPr lang="en-US" sz="2000" baseline="-25000"/>
              <a:t>9</a:t>
            </a:r>
          </a:p>
        </p:txBody>
      </p:sp>
      <p:sp>
        <p:nvSpPr>
          <p:cNvPr id="18" name="Rectangle 26"/>
          <p:cNvSpPr>
            <a:spLocks noChangeArrowheads="1"/>
          </p:cNvSpPr>
          <p:nvPr/>
        </p:nvSpPr>
        <p:spPr bwMode="auto">
          <a:xfrm>
            <a:off x="6629400" y="3048000"/>
            <a:ext cx="685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/>
              <a:t>D</a:t>
            </a:r>
            <a:r>
              <a:rPr lang="en-US" sz="2000" baseline="-25000"/>
              <a:t>10</a:t>
            </a:r>
          </a:p>
        </p:txBody>
      </p:sp>
      <p:sp>
        <p:nvSpPr>
          <p:cNvPr id="19" name="Rectangle 30"/>
          <p:cNvSpPr>
            <a:spLocks noChangeArrowheads="1"/>
          </p:cNvSpPr>
          <p:nvPr/>
        </p:nvSpPr>
        <p:spPr bwMode="auto">
          <a:xfrm>
            <a:off x="2743200" y="3048000"/>
            <a:ext cx="60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dirty="0"/>
              <a:t>D</a:t>
            </a:r>
            <a:r>
              <a:rPr lang="en-US" sz="2000" baseline="-25000" dirty="0"/>
              <a:t>4</a:t>
            </a:r>
          </a:p>
        </p:txBody>
      </p:sp>
      <p:sp>
        <p:nvSpPr>
          <p:cNvPr id="20" name="Rectangle 32"/>
          <p:cNvSpPr>
            <a:spLocks noChangeArrowheads="1"/>
          </p:cNvSpPr>
          <p:nvPr/>
        </p:nvSpPr>
        <p:spPr bwMode="auto">
          <a:xfrm>
            <a:off x="4495800" y="3048000"/>
            <a:ext cx="60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/>
              <a:t>D</a:t>
            </a:r>
            <a:r>
              <a:rPr lang="en-US" sz="2000" baseline="-25000"/>
              <a:t>7</a:t>
            </a:r>
          </a:p>
        </p:txBody>
      </p:sp>
      <p:sp>
        <p:nvSpPr>
          <p:cNvPr id="21" name="Rectangle 33"/>
          <p:cNvSpPr>
            <a:spLocks noChangeArrowheads="1"/>
          </p:cNvSpPr>
          <p:nvPr/>
        </p:nvSpPr>
        <p:spPr bwMode="auto">
          <a:xfrm>
            <a:off x="5486400" y="3048000"/>
            <a:ext cx="533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/>
              <a:t>D</a:t>
            </a:r>
            <a:r>
              <a:rPr lang="en-US" sz="2000" baseline="-25000"/>
              <a:t>8</a:t>
            </a:r>
          </a:p>
        </p:txBody>
      </p:sp>
      <p:sp>
        <p:nvSpPr>
          <p:cNvPr id="23" name="Rectangle 35"/>
          <p:cNvSpPr>
            <a:spLocks noChangeArrowheads="1"/>
          </p:cNvSpPr>
          <p:nvPr/>
        </p:nvSpPr>
        <p:spPr bwMode="auto">
          <a:xfrm>
            <a:off x="2133600" y="3048000"/>
            <a:ext cx="60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dirty="0"/>
              <a:t>D</a:t>
            </a:r>
            <a:r>
              <a:rPr lang="en-US" sz="2000" baseline="-25000" dirty="0"/>
              <a:t>2</a:t>
            </a:r>
          </a:p>
        </p:txBody>
      </p:sp>
      <p:sp>
        <p:nvSpPr>
          <p:cNvPr id="24" name="Rectangle 36"/>
          <p:cNvSpPr>
            <a:spLocks noChangeArrowheads="1"/>
          </p:cNvSpPr>
          <p:nvPr/>
        </p:nvSpPr>
        <p:spPr bwMode="auto">
          <a:xfrm>
            <a:off x="3352800" y="3048000"/>
            <a:ext cx="60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/>
              <a:t>D</a:t>
            </a:r>
            <a:r>
              <a:rPr lang="en-US" sz="2000" baseline="-25000"/>
              <a:t>5</a:t>
            </a:r>
          </a:p>
        </p:txBody>
      </p:sp>
      <p:sp>
        <p:nvSpPr>
          <p:cNvPr id="25" name="Text Box 37"/>
          <p:cNvSpPr txBox="1">
            <a:spLocks noChangeArrowheads="1"/>
          </p:cNvSpPr>
          <p:nvPr/>
        </p:nvSpPr>
        <p:spPr bwMode="auto">
          <a:xfrm>
            <a:off x="3429000" y="4876800"/>
            <a:ext cx="2971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/>
              <a:t>1 = no difficulty</a:t>
            </a:r>
          </a:p>
          <a:p>
            <a:r>
              <a:rPr lang="en-US" sz="2000" dirty="0"/>
              <a:t>0 = difficulty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2133600" y="3505200"/>
            <a:ext cx="990600" cy="685800"/>
            <a:chOff x="1344" y="2208"/>
            <a:chExt cx="624" cy="432"/>
          </a:xfrm>
        </p:grpSpPr>
        <p:sp>
          <p:nvSpPr>
            <p:cNvPr id="27" name="Line 38"/>
            <p:cNvSpPr>
              <a:spLocks noChangeShapeType="1"/>
            </p:cNvSpPr>
            <p:nvPr/>
          </p:nvSpPr>
          <p:spPr bwMode="auto">
            <a:xfrm>
              <a:off x="1344" y="2256"/>
              <a:ext cx="384" cy="38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8" name="Line 39"/>
            <p:cNvSpPr>
              <a:spLocks noChangeShapeType="1"/>
            </p:cNvSpPr>
            <p:nvPr/>
          </p:nvSpPr>
          <p:spPr bwMode="auto">
            <a:xfrm>
              <a:off x="1728" y="2208"/>
              <a:ext cx="144" cy="4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9" name="Line 40"/>
            <p:cNvSpPr>
              <a:spLocks noChangeShapeType="1"/>
            </p:cNvSpPr>
            <p:nvPr/>
          </p:nvSpPr>
          <p:spPr bwMode="auto">
            <a:xfrm>
              <a:off x="1872" y="2208"/>
              <a:ext cx="96" cy="4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22" name="Group 52"/>
          <p:cNvGrpSpPr>
            <a:grpSpLocks/>
          </p:cNvGrpSpPr>
          <p:nvPr/>
        </p:nvGrpSpPr>
        <p:grpSpPr bwMode="auto">
          <a:xfrm>
            <a:off x="4772694" y="3505200"/>
            <a:ext cx="1828800" cy="685800"/>
            <a:chOff x="3120" y="2208"/>
            <a:chExt cx="1152" cy="432"/>
          </a:xfrm>
        </p:grpSpPr>
        <p:sp>
          <p:nvSpPr>
            <p:cNvPr id="31" name="Line 41"/>
            <p:cNvSpPr>
              <a:spLocks noChangeShapeType="1"/>
            </p:cNvSpPr>
            <p:nvPr/>
          </p:nvSpPr>
          <p:spPr bwMode="auto">
            <a:xfrm flipH="1">
              <a:off x="3120" y="2208"/>
              <a:ext cx="432" cy="4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2" name="Line 42"/>
            <p:cNvSpPr>
              <a:spLocks noChangeShapeType="1"/>
            </p:cNvSpPr>
            <p:nvPr/>
          </p:nvSpPr>
          <p:spPr bwMode="auto">
            <a:xfrm flipH="1">
              <a:off x="3216" y="2208"/>
              <a:ext cx="816" cy="4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" name="Line 43"/>
            <p:cNvSpPr>
              <a:spLocks noChangeShapeType="1"/>
            </p:cNvSpPr>
            <p:nvPr/>
          </p:nvSpPr>
          <p:spPr bwMode="auto">
            <a:xfrm flipH="1">
              <a:off x="3312" y="2208"/>
              <a:ext cx="960" cy="4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26" name="Group 53"/>
          <p:cNvGrpSpPr>
            <a:grpSpLocks/>
          </p:cNvGrpSpPr>
          <p:nvPr/>
        </p:nvGrpSpPr>
        <p:grpSpPr bwMode="auto">
          <a:xfrm>
            <a:off x="3606084" y="3429000"/>
            <a:ext cx="990600" cy="762000"/>
            <a:chOff x="2304" y="2160"/>
            <a:chExt cx="624" cy="480"/>
          </a:xfrm>
        </p:grpSpPr>
        <p:sp>
          <p:nvSpPr>
            <p:cNvPr id="35" name="Line 44"/>
            <p:cNvSpPr>
              <a:spLocks noChangeShapeType="1"/>
            </p:cNvSpPr>
            <p:nvPr/>
          </p:nvSpPr>
          <p:spPr bwMode="auto">
            <a:xfrm>
              <a:off x="2304" y="2160"/>
              <a:ext cx="48" cy="48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6" name="Line 46"/>
            <p:cNvSpPr>
              <a:spLocks noChangeShapeType="1"/>
            </p:cNvSpPr>
            <p:nvPr/>
          </p:nvSpPr>
          <p:spPr bwMode="auto">
            <a:xfrm>
              <a:off x="2502" y="2208"/>
              <a:ext cx="0" cy="43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" name="Line 47"/>
            <p:cNvSpPr>
              <a:spLocks noChangeShapeType="1"/>
            </p:cNvSpPr>
            <p:nvPr/>
          </p:nvSpPr>
          <p:spPr bwMode="auto">
            <a:xfrm flipH="1">
              <a:off x="2688" y="2208"/>
              <a:ext cx="240" cy="43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30" name="Group 39"/>
          <p:cNvGrpSpPr/>
          <p:nvPr/>
        </p:nvGrpSpPr>
        <p:grpSpPr>
          <a:xfrm>
            <a:off x="3138055" y="4114800"/>
            <a:ext cx="1447800" cy="688777"/>
            <a:chOff x="3138055" y="4114800"/>
            <a:chExt cx="1447800" cy="688777"/>
          </a:xfrm>
        </p:grpSpPr>
        <p:sp>
          <p:nvSpPr>
            <p:cNvPr id="38" name="Rectangle 37"/>
            <p:cNvSpPr/>
            <p:nvPr/>
          </p:nvSpPr>
          <p:spPr>
            <a:xfrm>
              <a:off x="3207324" y="4114800"/>
              <a:ext cx="1309255" cy="381000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138055" y="4495800"/>
              <a:ext cx="1447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Transition zone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233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Research</a:t>
            </a:r>
          </a:p>
        </p:txBody>
      </p:sp>
      <p:sp>
        <p:nvSpPr>
          <p:cNvPr id="3" name="Right Arrow 2"/>
          <p:cNvSpPr/>
          <p:nvPr/>
        </p:nvSpPr>
        <p:spPr>
          <a:xfrm>
            <a:off x="152400" y="3657600"/>
            <a:ext cx="8763000" cy="457200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Preparation              Enrollment           Data  Collection        Analyses                Dissemination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752600"/>
            <a:ext cx="1676400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Theoretical Frameworks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3276600"/>
            <a:ext cx="16764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Mixed Methods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1200" y="1752600"/>
            <a:ext cx="1447800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Item generation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1295400"/>
            <a:ext cx="1447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PHASE 1</a:t>
            </a:r>
          </a:p>
        </p:txBody>
      </p:sp>
      <p:sp>
        <p:nvSpPr>
          <p:cNvPr id="10" name="TextBox 9"/>
          <p:cNvSpPr txBox="1"/>
          <p:nvPr/>
        </p:nvSpPr>
        <p:spPr>
          <a:xfrm rot="10800000" flipV="1">
            <a:off x="228600" y="2438400"/>
            <a:ext cx="16764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FARS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2831068"/>
            <a:ext cx="16764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Meta-Synthesis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81200" y="2438400"/>
            <a:ext cx="14478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Face validity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57400" y="1295400"/>
            <a:ext cx="1447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PHASE 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0" y="1295400"/>
            <a:ext cx="1371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PHASE 3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905000" y="1295400"/>
            <a:ext cx="0" cy="5410200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981200" y="2895600"/>
            <a:ext cx="17526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Content </a:t>
            </a:r>
            <a:r>
              <a:rPr lang="en-US" dirty="0"/>
              <a:t>validity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2400" y="5867400"/>
            <a:ext cx="14478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2004- 2007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31530" y="4114800"/>
            <a:ext cx="1524000" cy="144655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u="sng" dirty="0">
                <a:solidFill>
                  <a:schemeClr val="bg1">
                    <a:lumMod val="50000"/>
                  </a:schemeClr>
                </a:solidFill>
              </a:rPr>
              <a:t>Three manuscripts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Determinants of Safety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Qualitative meta-Synthesis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PH Model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905000" y="5867400"/>
            <a:ext cx="42672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Dec </a:t>
            </a:r>
            <a:r>
              <a:rPr lang="en-US" dirty="0" smtClean="0"/>
              <a:t>2008-Dec </a:t>
            </a:r>
            <a:r>
              <a:rPr lang="en-US" dirty="0"/>
              <a:t>2012</a:t>
            </a:r>
          </a:p>
        </p:txBody>
      </p:sp>
      <p:sp>
        <p:nvSpPr>
          <p:cNvPr id="65" name="Striped Right Arrow 64"/>
          <p:cNvSpPr/>
          <p:nvPr/>
        </p:nvSpPr>
        <p:spPr>
          <a:xfrm>
            <a:off x="1600200" y="6477000"/>
            <a:ext cx="7315200" cy="45719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152400" y="6324600"/>
            <a:ext cx="14478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K-01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905000" y="6324600"/>
            <a:ext cx="14478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NIA: R-21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810000" y="1752600"/>
            <a:ext cx="2590800" cy="381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PSYCHOMETRICS</a:t>
            </a:r>
            <a:r>
              <a:rPr lang="en-US" dirty="0"/>
              <a:t> N= 400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136530" y="4114800"/>
            <a:ext cx="2438400" cy="1138773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u="sng" dirty="0"/>
              <a:t>Two manuscripts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rgbClr val="FF0000"/>
                </a:solidFill>
              </a:rPr>
              <a:t>Classen et al. (2010), AJOT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rgbClr val="FF0000"/>
                </a:solidFill>
              </a:rPr>
              <a:t>Winter et al. (2011), CJOT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/>
          </a:p>
          <a:p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3733800" y="1371600"/>
            <a:ext cx="0" cy="2362200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724400" y="4114800"/>
            <a:ext cx="2743200" cy="135421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u="sng" dirty="0" smtClean="0"/>
              <a:t>Four </a:t>
            </a:r>
            <a:r>
              <a:rPr lang="en-US" sz="1400" b="1" u="sng" dirty="0"/>
              <a:t>manuscripts</a:t>
            </a:r>
            <a:endParaRPr lang="en-US" sz="1400" b="1" u="sng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rgbClr val="FF0000"/>
                </a:solidFill>
              </a:rPr>
              <a:t>Classen et al. (2012), AJOT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rgbClr val="FF0000"/>
                </a:solidFill>
              </a:rPr>
              <a:t>Classen et al. (2012), AJOT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rgbClr val="FF0000"/>
                </a:solidFill>
              </a:rPr>
              <a:t>Classen et al. (2013), </a:t>
            </a:r>
            <a:r>
              <a:rPr lang="en-US" sz="1400" dirty="0" smtClean="0">
                <a:solidFill>
                  <a:srgbClr val="FF0000"/>
                </a:solidFill>
              </a:rPr>
              <a:t>AJOT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solidFill>
                  <a:srgbClr val="FF0000"/>
                </a:solidFill>
              </a:rPr>
              <a:t>Classen et al. (2015), OTJR</a:t>
            </a:r>
            <a:endParaRPr lang="en-US" sz="1400" dirty="0">
              <a:solidFill>
                <a:srgbClr val="FF0000"/>
              </a:solidFill>
            </a:endParaRPr>
          </a:p>
          <a:p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2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2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81000" y="1646238"/>
            <a:ext cx="4040188" cy="639762"/>
          </a:xfrm>
        </p:spPr>
        <p:txBody>
          <a:bodyPr/>
          <a:lstStyle/>
          <a:p>
            <a:r>
              <a:rPr lang="en-US" u="sng" dirty="0" smtClean="0"/>
              <a:t>Drivers (N=200)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601912"/>
            <a:ext cx="4191000" cy="3951288"/>
          </a:xfrm>
        </p:spPr>
        <p:txBody>
          <a:bodyPr>
            <a:normAutofit/>
          </a:bodyPr>
          <a:lstStyle/>
          <a:p>
            <a:r>
              <a:rPr lang="en-US" dirty="0"/>
              <a:t>Informed consent</a:t>
            </a:r>
          </a:p>
          <a:p>
            <a:r>
              <a:rPr lang="en-US" dirty="0"/>
              <a:t>FTDS measure</a:t>
            </a:r>
          </a:p>
          <a:p>
            <a:r>
              <a:rPr lang="en-US" dirty="0"/>
              <a:t>Standardized clinical battery</a:t>
            </a:r>
          </a:p>
          <a:p>
            <a:r>
              <a:rPr lang="en-US" dirty="0"/>
              <a:t>Standardized on-road test</a:t>
            </a:r>
          </a:p>
          <a:p>
            <a:pPr lvl="1"/>
            <a:r>
              <a:rPr lang="en-US" dirty="0"/>
              <a:t>Protocol standardized across sites</a:t>
            </a:r>
          </a:p>
          <a:p>
            <a:pPr lvl="1"/>
            <a:r>
              <a:rPr lang="en-US" dirty="0"/>
              <a:t>IRR driving evaluators = 100%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1447800"/>
            <a:ext cx="3810000" cy="838199"/>
          </a:xfrm>
        </p:spPr>
        <p:txBody>
          <a:bodyPr>
            <a:normAutofit/>
          </a:bodyPr>
          <a:lstStyle/>
          <a:p>
            <a:r>
              <a:rPr lang="en-US" u="sng" dirty="0" smtClean="0"/>
              <a:t>Caregivers (N=200)</a:t>
            </a:r>
            <a:endParaRPr lang="en-US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2525712"/>
            <a:ext cx="3657600" cy="3951288"/>
          </a:xfrm>
        </p:spPr>
        <p:txBody>
          <a:bodyPr/>
          <a:lstStyle/>
          <a:p>
            <a:r>
              <a:rPr lang="en-US" dirty="0"/>
              <a:t>Informed consent</a:t>
            </a:r>
          </a:p>
          <a:p>
            <a:r>
              <a:rPr lang="en-US" dirty="0"/>
              <a:t>FTDS measure</a:t>
            </a:r>
          </a:p>
        </p:txBody>
      </p:sp>
      <p:pic>
        <p:nvPicPr>
          <p:cNvPr id="7" name="Picture 6" descr="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3733800"/>
            <a:ext cx="2086693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50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Research</a:t>
            </a:r>
          </a:p>
        </p:txBody>
      </p:sp>
      <p:sp>
        <p:nvSpPr>
          <p:cNvPr id="3" name="Right Arrow 2"/>
          <p:cNvSpPr/>
          <p:nvPr/>
        </p:nvSpPr>
        <p:spPr>
          <a:xfrm>
            <a:off x="152400" y="3657600"/>
            <a:ext cx="8763000" cy="457200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Preparation              Enrollment           Data  Collection        Analyses                Dissemination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752600"/>
            <a:ext cx="1676400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Theoretical Frameworks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3276600"/>
            <a:ext cx="16764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Mixed Methods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1200" y="1752600"/>
            <a:ext cx="1447800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Item generation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1295400"/>
            <a:ext cx="1447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PHASE 1</a:t>
            </a:r>
          </a:p>
        </p:txBody>
      </p:sp>
      <p:sp>
        <p:nvSpPr>
          <p:cNvPr id="10" name="TextBox 9"/>
          <p:cNvSpPr txBox="1"/>
          <p:nvPr/>
        </p:nvSpPr>
        <p:spPr>
          <a:xfrm rot="10800000" flipV="1">
            <a:off x="228600" y="2438400"/>
            <a:ext cx="16764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FARS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2831068"/>
            <a:ext cx="16764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Meta-Synthesis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81200" y="2438400"/>
            <a:ext cx="14478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Face validity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57400" y="1295400"/>
            <a:ext cx="1447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PHASE 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0" y="1295400"/>
            <a:ext cx="5181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PHASE 3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905000" y="1295400"/>
            <a:ext cx="0" cy="5410200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981200" y="2895600"/>
            <a:ext cx="17526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Content  validity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2400" y="5867400"/>
            <a:ext cx="14478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2004- 2007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28600" y="4114800"/>
            <a:ext cx="1524000" cy="144655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u="sng" dirty="0">
                <a:solidFill>
                  <a:schemeClr val="bg1">
                    <a:lumMod val="50000"/>
                  </a:schemeClr>
                </a:solidFill>
              </a:rPr>
              <a:t>Three manuscripts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Determinants of Safety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Qualitative meta-Synthesis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PH Model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905000" y="5867400"/>
            <a:ext cx="29718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Dec 2008- Dec 2012</a:t>
            </a:r>
          </a:p>
        </p:txBody>
      </p:sp>
      <p:sp>
        <p:nvSpPr>
          <p:cNvPr id="65" name="Striped Right Arrow 64"/>
          <p:cNvSpPr/>
          <p:nvPr/>
        </p:nvSpPr>
        <p:spPr>
          <a:xfrm>
            <a:off x="1600200" y="6477000"/>
            <a:ext cx="7315200" cy="45719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4191000" y="6324600"/>
            <a:ext cx="762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FDOT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429000" y="6324600"/>
            <a:ext cx="6858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DOT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52400" y="6324600"/>
            <a:ext cx="14478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K-01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905000" y="6324600"/>
            <a:ext cx="14478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NIA: R-21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810000" y="1752600"/>
            <a:ext cx="5181600" cy="381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/>
              <a:t>FINAL</a:t>
            </a:r>
            <a:r>
              <a:rPr lang="en-US" dirty="0"/>
              <a:t> </a:t>
            </a:r>
            <a:r>
              <a:rPr lang="en-US" b="1" dirty="0"/>
              <a:t>PSYCHOMETRICS</a:t>
            </a:r>
            <a:r>
              <a:rPr lang="en-US" dirty="0"/>
              <a:t> N= 400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133600" y="4114800"/>
            <a:ext cx="2743200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u="sng" dirty="0"/>
              <a:t>Five manuscripts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Classen et al. (2010), AJOT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Winter et al. (2011), CJOT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rgbClr val="FF0000"/>
                </a:solidFill>
              </a:rPr>
              <a:t>Classen et al. (2012), AJOT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rgbClr val="FF0000"/>
                </a:solidFill>
              </a:rPr>
              <a:t>Classen et al. (2012), AJOT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rgbClr val="FF0000"/>
                </a:solidFill>
              </a:rPr>
              <a:t>Classen et al. (2013), AJOT</a:t>
            </a:r>
          </a:p>
          <a:p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3733800" y="1371600"/>
            <a:ext cx="0" cy="2362200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886200" y="2209800"/>
            <a:ext cx="1752600" cy="381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Factor 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Factor Structure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u="sng" dirty="0">
                <a:solidFill>
                  <a:schemeClr val="bg1">
                    <a:lumMod val="65000"/>
                  </a:schemeClr>
                </a:solidFill>
              </a:rPr>
              <a:t>Objective: </a:t>
            </a:r>
          </a:p>
          <a:p>
            <a:r>
              <a:rPr lang="en-US" dirty="0"/>
              <a:t>Confirmatory factor analysis (CFA)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examine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unidimensionality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Mplus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5.1 (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Muthen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&amp;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Muthen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2006) 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assumption of Rasch analysis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u="sng" dirty="0"/>
              <a:t>Results</a:t>
            </a:r>
            <a:r>
              <a:rPr lang="en-US" dirty="0"/>
              <a:t>:</a:t>
            </a:r>
          </a:p>
          <a:p>
            <a:r>
              <a:rPr lang="en-US" dirty="0"/>
              <a:t>68 items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of the FTDS assessed one overarching construct </a:t>
            </a:r>
          </a:p>
          <a:p>
            <a:pPr lvl="1"/>
            <a:r>
              <a:rPr lang="en-US" dirty="0"/>
              <a:t>3 criteria to evaluate the </a:t>
            </a:r>
            <a:r>
              <a:rPr lang="en-US" b="1" dirty="0" err="1"/>
              <a:t>unidimensionality</a:t>
            </a:r>
            <a:r>
              <a:rPr lang="en-US" dirty="0"/>
              <a:t> (Brown, 2006)</a:t>
            </a:r>
          </a:p>
          <a:p>
            <a:pPr lvl="2"/>
            <a:r>
              <a:rPr lang="en-US" dirty="0"/>
              <a:t>Comparative fit indices (CFI) ≥ 0.90 </a:t>
            </a:r>
          </a:p>
          <a:p>
            <a:pPr lvl="2"/>
            <a:r>
              <a:rPr lang="en-US" dirty="0"/>
              <a:t>Tucker-Lewis indices (TLI)  ≥ 0.90  </a:t>
            </a:r>
          </a:p>
          <a:p>
            <a:pPr lvl="2"/>
            <a:r>
              <a:rPr lang="en-US" dirty="0"/>
              <a:t>Root mean square error of approximations (RMSEA) &lt; 0.08</a:t>
            </a:r>
          </a:p>
          <a:p>
            <a:r>
              <a:rPr lang="en-US" dirty="0"/>
              <a:t>Per CFA criteria</a:t>
            </a:r>
          </a:p>
          <a:p>
            <a:pPr lvl="1"/>
            <a:r>
              <a:rPr lang="en-US" dirty="0"/>
              <a:t>excluded 14 items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(item numbers 1-8, 10, 11, 13, 14, 16, 17) that did not contribute to the “fitness-to-drive”  construct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4953000"/>
            <a:ext cx="8001000" cy="990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59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Research</a:t>
            </a:r>
          </a:p>
        </p:txBody>
      </p:sp>
      <p:sp>
        <p:nvSpPr>
          <p:cNvPr id="3" name="Right Arrow 2"/>
          <p:cNvSpPr/>
          <p:nvPr/>
        </p:nvSpPr>
        <p:spPr>
          <a:xfrm>
            <a:off x="152400" y="3657600"/>
            <a:ext cx="8763000" cy="457200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Preparation              Enrollment           Data  Collection        Analyses                Dissemination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752600"/>
            <a:ext cx="1676400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Theoretical Frameworks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3276600"/>
            <a:ext cx="16764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Mixed Methods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1200" y="1752600"/>
            <a:ext cx="1447800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Item generation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1295400"/>
            <a:ext cx="1447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PHASE 1</a:t>
            </a:r>
          </a:p>
        </p:txBody>
      </p:sp>
      <p:sp>
        <p:nvSpPr>
          <p:cNvPr id="10" name="TextBox 9"/>
          <p:cNvSpPr txBox="1"/>
          <p:nvPr/>
        </p:nvSpPr>
        <p:spPr>
          <a:xfrm rot="10800000" flipV="1">
            <a:off x="228600" y="2438400"/>
            <a:ext cx="16764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FARS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2831068"/>
            <a:ext cx="16764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Meta-Synthesis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81200" y="2438400"/>
            <a:ext cx="14478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Face validity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57400" y="1295400"/>
            <a:ext cx="1447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PHASE 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0" y="1295400"/>
            <a:ext cx="5181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PHASE 3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905000" y="1295400"/>
            <a:ext cx="0" cy="5410200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981200" y="2895600"/>
            <a:ext cx="17526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Content  validity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2400" y="5867400"/>
            <a:ext cx="14478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2004- 2007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114800" y="2678668"/>
            <a:ext cx="18288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Construct validity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28600" y="4114800"/>
            <a:ext cx="1524000" cy="144655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u="sng" dirty="0">
                <a:solidFill>
                  <a:schemeClr val="bg1">
                    <a:lumMod val="50000"/>
                  </a:schemeClr>
                </a:solidFill>
              </a:rPr>
              <a:t>Three manuscripts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Determinants of Safety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Qualitative meta-Synthesis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PH Model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905000" y="5867400"/>
            <a:ext cx="29718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Dec 2008- Dec 2012</a:t>
            </a:r>
          </a:p>
        </p:txBody>
      </p:sp>
      <p:sp>
        <p:nvSpPr>
          <p:cNvPr id="65" name="Striped Right Arrow 64"/>
          <p:cNvSpPr/>
          <p:nvPr/>
        </p:nvSpPr>
        <p:spPr>
          <a:xfrm>
            <a:off x="1600200" y="6477000"/>
            <a:ext cx="7315200" cy="45719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4191000" y="6324600"/>
            <a:ext cx="762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FDOT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429000" y="6324600"/>
            <a:ext cx="6858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DOT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52400" y="6324600"/>
            <a:ext cx="14478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K-01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905000" y="6324600"/>
            <a:ext cx="14478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NIA: R-21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810000" y="1752600"/>
            <a:ext cx="5181600" cy="381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/>
              <a:t>FINAL</a:t>
            </a:r>
            <a:r>
              <a:rPr lang="en-US" dirty="0"/>
              <a:t> </a:t>
            </a:r>
            <a:r>
              <a:rPr lang="en-US" b="1" dirty="0"/>
              <a:t>PSYCHOMETRICS</a:t>
            </a:r>
            <a:r>
              <a:rPr lang="en-US" dirty="0"/>
              <a:t> N= 400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133600" y="4114800"/>
            <a:ext cx="2743200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u="sng" dirty="0"/>
              <a:t>Five manuscripts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Classen et al. (2010), AJOT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Winter et al. (2011), CJOT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rgbClr val="FF0000"/>
                </a:solidFill>
              </a:rPr>
              <a:t>Classen et al. (2012), AJOT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rgbClr val="FF0000"/>
                </a:solidFill>
              </a:rPr>
              <a:t>Classen et al. (2012), AJOT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rgbClr val="FF0000"/>
                </a:solidFill>
              </a:rPr>
              <a:t>Classen et al. (2013), AJOT</a:t>
            </a:r>
          </a:p>
          <a:p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3733800" y="1371600"/>
            <a:ext cx="0" cy="2362200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886200" y="2209800"/>
            <a:ext cx="1752600" cy="381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Factor Structure</a:t>
            </a:r>
          </a:p>
        </p:txBody>
      </p:sp>
    </p:spTree>
    <p:extLst>
      <p:ext uri="{BB962C8B-B14F-4D97-AF65-F5344CB8AC3E}">
        <p14:creationId xmlns:p14="http://schemas.microsoft.com/office/powerpoint/2010/main" val="239020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439150" cy="607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1999" y="6324600"/>
            <a:ext cx="417601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dirty="0"/>
              <a:t>Classen,  Wang, Velozo et. al</a:t>
            </a:r>
            <a:r>
              <a:rPr lang="en-US" dirty="0" smtClean="0"/>
              <a:t>. (2015). OTJR.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4953000" y="3886200"/>
            <a:ext cx="1066800" cy="2286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05200" y="3917373"/>
            <a:ext cx="1066800" cy="2286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934200" y="3886200"/>
            <a:ext cx="1066800" cy="2286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484416" y="1276926"/>
            <a:ext cx="4516583" cy="139007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505200" y="2759364"/>
            <a:ext cx="4495799" cy="105063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029200" y="5410200"/>
            <a:ext cx="11430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505200" y="4267200"/>
            <a:ext cx="4572000" cy="381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52400" y="1219200"/>
            <a:ext cx="838200" cy="14478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28600" y="2743200"/>
            <a:ext cx="838200" cy="1524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04800" y="4267200"/>
            <a:ext cx="1600200" cy="381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 rot="20163350">
            <a:off x="502234" y="3279590"/>
            <a:ext cx="7143941" cy="83099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The FTDS is an accurate and efficient tool to classify older drivers into </a:t>
            </a:r>
            <a:r>
              <a:rPr lang="en-US" sz="2400" dirty="0" smtClean="0">
                <a:solidFill>
                  <a:srgbClr val="FF0000"/>
                </a:solidFill>
              </a:rPr>
              <a:t>four ability </a:t>
            </a:r>
            <a:r>
              <a:rPr lang="en-US" sz="2400" dirty="0">
                <a:solidFill>
                  <a:srgbClr val="FF0000"/>
                </a:solidFill>
              </a:rPr>
              <a:t>levels.   </a:t>
            </a:r>
          </a:p>
        </p:txBody>
      </p:sp>
    </p:spTree>
    <p:extLst>
      <p:ext uri="{BB962C8B-B14F-4D97-AF65-F5344CB8AC3E}">
        <p14:creationId xmlns:p14="http://schemas.microsoft.com/office/powerpoint/2010/main" val="224336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5" grpId="0" animBg="1"/>
      <p:bldP spid="18" grpId="0" animBg="1"/>
      <p:bldP spid="21" grpId="0" animBg="1"/>
      <p:bldP spid="23" grpId="0" animBg="1"/>
      <p:bldP spid="24" grpId="0" animBg="1"/>
      <p:bldP spid="25" grpId="0" animBg="1"/>
      <p:bldP spid="27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Research</a:t>
            </a:r>
          </a:p>
        </p:txBody>
      </p:sp>
      <p:sp>
        <p:nvSpPr>
          <p:cNvPr id="3" name="Right Arrow 2"/>
          <p:cNvSpPr/>
          <p:nvPr/>
        </p:nvSpPr>
        <p:spPr>
          <a:xfrm>
            <a:off x="152400" y="3657600"/>
            <a:ext cx="8763000" cy="457200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Preparation              Enrollment           Data  Collection        Analyses                Dissemination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752600"/>
            <a:ext cx="1676400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Theoretical Frameworks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3276600"/>
            <a:ext cx="16764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Mixed Methods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1200" y="1752600"/>
            <a:ext cx="1447800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Item generation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1295400"/>
            <a:ext cx="1447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PHASE 1</a:t>
            </a:r>
          </a:p>
        </p:txBody>
      </p:sp>
      <p:sp>
        <p:nvSpPr>
          <p:cNvPr id="10" name="TextBox 9"/>
          <p:cNvSpPr txBox="1"/>
          <p:nvPr/>
        </p:nvSpPr>
        <p:spPr>
          <a:xfrm rot="10800000" flipV="1">
            <a:off x="228600" y="2438400"/>
            <a:ext cx="16764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FARS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2831068"/>
            <a:ext cx="16764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Meta-Synthesis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81200" y="2438400"/>
            <a:ext cx="14478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Face validity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57400" y="1295400"/>
            <a:ext cx="1447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PHASE 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0" y="1295400"/>
            <a:ext cx="5181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PHASE 3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905000" y="1295400"/>
            <a:ext cx="0" cy="5410200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981200" y="2895600"/>
            <a:ext cx="17526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Content  validity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2400" y="5867400"/>
            <a:ext cx="14478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2004- 2007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114800" y="2678668"/>
            <a:ext cx="18288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Construct validity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419600" y="3124200"/>
            <a:ext cx="17526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Rater Reliability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28600" y="4114800"/>
            <a:ext cx="1524000" cy="144655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u="sng" dirty="0">
                <a:solidFill>
                  <a:schemeClr val="bg1">
                    <a:lumMod val="50000"/>
                  </a:schemeClr>
                </a:solidFill>
              </a:rPr>
              <a:t>Three manuscripts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Determinants of Safety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Qualitative meta-Synthesis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PH Model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905000" y="5867400"/>
            <a:ext cx="29718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Dec 2008- Dec 2012</a:t>
            </a:r>
          </a:p>
        </p:txBody>
      </p:sp>
      <p:sp>
        <p:nvSpPr>
          <p:cNvPr id="65" name="Striped Right Arrow 64"/>
          <p:cNvSpPr/>
          <p:nvPr/>
        </p:nvSpPr>
        <p:spPr>
          <a:xfrm>
            <a:off x="1600200" y="6477000"/>
            <a:ext cx="7315200" cy="45719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4191000" y="6324600"/>
            <a:ext cx="762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FDOT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429000" y="6324600"/>
            <a:ext cx="6858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DOT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52400" y="6324600"/>
            <a:ext cx="14478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K-01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905000" y="6324600"/>
            <a:ext cx="14478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NIA: R-21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810000" y="1752600"/>
            <a:ext cx="5181600" cy="381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/>
              <a:t>FINAL</a:t>
            </a:r>
            <a:r>
              <a:rPr lang="en-US" dirty="0"/>
              <a:t> </a:t>
            </a:r>
            <a:r>
              <a:rPr lang="en-US" b="1" dirty="0"/>
              <a:t>PSYCHOMETRICS</a:t>
            </a:r>
            <a:r>
              <a:rPr lang="en-US" dirty="0"/>
              <a:t> N= 400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133600" y="4114800"/>
            <a:ext cx="2743200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u="sng" dirty="0"/>
              <a:t>Five manuscripts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Classen et al. (2010), AJOT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Winter et al. (2011), CJOT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rgbClr val="FF0000"/>
                </a:solidFill>
              </a:rPr>
              <a:t>Classen et al. (2012), AJOT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rgbClr val="FF0000"/>
                </a:solidFill>
              </a:rPr>
              <a:t>Classen et al. (2012), AJOT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rgbClr val="FF0000"/>
                </a:solidFill>
              </a:rPr>
              <a:t>Classen et al. (2013), AJOT</a:t>
            </a:r>
          </a:p>
          <a:p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3733800" y="1371600"/>
            <a:ext cx="0" cy="2362200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886200" y="2209800"/>
            <a:ext cx="1752600" cy="381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Factor Structure</a:t>
            </a:r>
          </a:p>
        </p:txBody>
      </p:sp>
    </p:spTree>
    <p:extLst>
      <p:ext uri="{BB962C8B-B14F-4D97-AF65-F5344CB8AC3E}">
        <p14:creationId xmlns:p14="http://schemas.microsoft.com/office/powerpoint/2010/main" val="392545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096962"/>
          </a:xfrm>
        </p:spPr>
        <p:txBody>
          <a:bodyPr>
            <a:noAutofit/>
          </a:bodyPr>
          <a:lstStyle/>
          <a:p>
            <a:r>
              <a:rPr lang="en-US" sz="4000" dirty="0"/>
              <a:t> Rater Reliability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u="sng" dirty="0"/>
              <a:t>Results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Rater reliability (41 items)</a:t>
            </a:r>
          </a:p>
          <a:p>
            <a:pPr lvl="1"/>
            <a:r>
              <a:rPr lang="en-US" dirty="0"/>
              <a:t>Overall ICC = 0.253 (p &lt; 0.001) for three rater groups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ICC = </a:t>
            </a:r>
            <a:r>
              <a:rPr lang="en-US" dirty="0" smtClean="0"/>
              <a:t>0.14 </a:t>
            </a:r>
            <a:r>
              <a:rPr lang="en-US" dirty="0"/>
              <a:t>(p = 0.023) </a:t>
            </a:r>
            <a:r>
              <a:rPr lang="en-US" dirty="0">
                <a:solidFill>
                  <a:schemeClr val="tx1"/>
                </a:solidFill>
              </a:rPr>
              <a:t>Drivers and Caregivers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ICC = </a:t>
            </a:r>
            <a:r>
              <a:rPr lang="en-US" dirty="0" smtClean="0">
                <a:solidFill>
                  <a:schemeClr val="tx1"/>
                </a:solidFill>
              </a:rPr>
              <a:t>0.17 </a:t>
            </a:r>
            <a:r>
              <a:rPr lang="en-US" dirty="0"/>
              <a:t>(p = 0.008) </a:t>
            </a:r>
            <a:r>
              <a:rPr lang="en-US" dirty="0">
                <a:solidFill>
                  <a:schemeClr val="tx1"/>
                </a:solidFill>
              </a:rPr>
              <a:t>Drivers and Evaluators</a:t>
            </a:r>
          </a:p>
          <a:p>
            <a:pPr lvl="2"/>
            <a:r>
              <a:rPr lang="en-US" dirty="0"/>
              <a:t>ICC  = </a:t>
            </a:r>
            <a:r>
              <a:rPr lang="en-US" dirty="0" smtClean="0"/>
              <a:t>0.40 </a:t>
            </a:r>
            <a:r>
              <a:rPr lang="en-US" dirty="0"/>
              <a:t>(p &lt; 0.001) </a:t>
            </a:r>
            <a:r>
              <a:rPr lang="en-US" dirty="0" smtClean="0"/>
              <a:t>Caregivers </a:t>
            </a:r>
            <a:r>
              <a:rPr lang="en-US" dirty="0"/>
              <a:t>and Evaluators</a:t>
            </a:r>
          </a:p>
          <a:p>
            <a:endParaRPr lang="en-US" dirty="0"/>
          </a:p>
          <a:p>
            <a:pPr lvl="2"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9200" y="4572000"/>
            <a:ext cx="69342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87475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991600" cy="108311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CA" sz="3000" dirty="0"/>
              <a:t>Acknowledgement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sz="half" idx="1"/>
          </p:nvPr>
        </p:nvSpPr>
        <p:spPr>
          <a:xfrm>
            <a:off x="221269" y="1751612"/>
            <a:ext cx="4057650" cy="503018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CA" sz="1800" b="1" u="sng" dirty="0"/>
              <a:t>Academic Institutions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500" dirty="0"/>
              <a:t>University of Florida, USA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500" dirty="0" smtClean="0"/>
              <a:t>University </a:t>
            </a:r>
            <a:r>
              <a:rPr lang="en-CA" sz="1500" dirty="0"/>
              <a:t>of Western Ontario, Canada</a:t>
            </a:r>
          </a:p>
          <a:p>
            <a:pPr marL="0" indent="0">
              <a:spcBef>
                <a:spcPts val="0"/>
              </a:spcBef>
              <a:buNone/>
            </a:pPr>
            <a:endParaRPr lang="en-CA" sz="1500" u="sng" dirty="0"/>
          </a:p>
          <a:p>
            <a:pPr marL="0" indent="0">
              <a:spcBef>
                <a:spcPts val="0"/>
              </a:spcBef>
              <a:buNone/>
            </a:pPr>
            <a:r>
              <a:rPr lang="en-CA" sz="1800" b="1" u="sng" dirty="0" smtClean="0"/>
              <a:t>Mentors</a:t>
            </a:r>
            <a:endParaRPr lang="en-CA" sz="15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CA" sz="1500" dirty="0" smtClean="0"/>
              <a:t>Craig </a:t>
            </a:r>
            <a:r>
              <a:rPr lang="en-CA" sz="1500" dirty="0" err="1" smtClean="0"/>
              <a:t>Velozo</a:t>
            </a:r>
            <a:r>
              <a:rPr lang="en-CA" sz="1500" dirty="0" smtClean="0"/>
              <a:t>, PhD, FAOTA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500" dirty="0" smtClean="0"/>
              <a:t>William C. Mann, PhD</a:t>
            </a:r>
            <a:endParaRPr lang="en-CA" sz="1500" dirty="0"/>
          </a:p>
          <a:p>
            <a:pPr marL="0" indent="0">
              <a:spcBef>
                <a:spcPts val="0"/>
              </a:spcBef>
              <a:buNone/>
            </a:pPr>
            <a:endParaRPr lang="en-CA" sz="1800" b="1" u="sng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CA" sz="1800" b="1" u="sng" dirty="0" smtClean="0"/>
              <a:t>Funders</a:t>
            </a:r>
            <a:endParaRPr lang="en-CA" sz="1800" b="1" dirty="0"/>
          </a:p>
          <a:p>
            <a:pPr marL="0" indent="0">
              <a:spcBef>
                <a:spcPts val="0"/>
              </a:spcBef>
              <a:buNone/>
            </a:pPr>
            <a:r>
              <a:rPr lang="en-CA" sz="1500" u="sng" dirty="0"/>
              <a:t>U.S. Government</a:t>
            </a:r>
            <a:r>
              <a:rPr lang="en-CA" sz="1500" dirty="0"/>
              <a:t>: NIH; CDC; </a:t>
            </a:r>
            <a:r>
              <a:rPr lang="en-CA" sz="1500" dirty="0" smtClean="0"/>
              <a:t>US </a:t>
            </a:r>
            <a:r>
              <a:rPr lang="en-CA" sz="1500" dirty="0"/>
              <a:t>DOT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500" u="sng" dirty="0" smtClean="0"/>
              <a:t>State</a:t>
            </a:r>
            <a:r>
              <a:rPr lang="en-CA" sz="1500" dirty="0"/>
              <a:t>: FL </a:t>
            </a:r>
            <a:r>
              <a:rPr lang="en-CA" sz="1500" dirty="0" smtClean="0"/>
              <a:t>DOT</a:t>
            </a:r>
          </a:p>
          <a:p>
            <a:pPr marL="0" indent="0">
              <a:spcBef>
                <a:spcPts val="0"/>
              </a:spcBef>
              <a:buNone/>
            </a:pPr>
            <a:endParaRPr lang="en-CA" sz="1500" dirty="0"/>
          </a:p>
          <a:p>
            <a:pPr marL="0" indent="0">
              <a:spcBef>
                <a:spcPts val="0"/>
              </a:spcBef>
              <a:buNone/>
            </a:pPr>
            <a:r>
              <a:rPr lang="en-CA" sz="1800" b="1" u="sng" dirty="0" smtClean="0"/>
              <a:t>Technical Support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500" dirty="0" smtClean="0"/>
              <a:t>Jason Rogers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500" dirty="0" smtClean="0"/>
              <a:t>Steve </a:t>
            </a:r>
            <a:r>
              <a:rPr lang="en-CA" sz="1500" dirty="0" err="1" smtClean="0"/>
              <a:t>Beaulac</a:t>
            </a:r>
            <a:endParaRPr lang="en-CA" sz="1500" dirty="0"/>
          </a:p>
          <a:p>
            <a:pPr marL="0" indent="0">
              <a:spcBef>
                <a:spcPts val="0"/>
              </a:spcBef>
              <a:buNone/>
            </a:pPr>
            <a:endParaRPr lang="en-CA" dirty="0"/>
          </a:p>
          <a:p>
            <a:pPr>
              <a:spcBef>
                <a:spcPts val="0"/>
              </a:spcBef>
            </a:pPr>
            <a:endParaRPr lang="en-CA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29150" y="1788006"/>
            <a:ext cx="3886200" cy="491759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CA" sz="1800" b="1" u="sng" dirty="0"/>
              <a:t>Research Labs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500" dirty="0" smtClean="0"/>
              <a:t>I-MAP</a:t>
            </a:r>
            <a:r>
              <a:rPr lang="en-CA" sz="1500" dirty="0"/>
              <a:t>, University of Florida, </a:t>
            </a:r>
            <a:r>
              <a:rPr lang="en-CA" sz="1500" dirty="0" smtClean="0"/>
              <a:t>USA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500" dirty="0"/>
              <a:t>i-Mobile Research Lab, Western University, ON, Canada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500" dirty="0" smtClean="0"/>
              <a:t>Centre for Safe Driving, Lakehead University, Thunder bay, ON, Canada</a:t>
            </a:r>
            <a:endParaRPr lang="en-CA" sz="1500" dirty="0"/>
          </a:p>
          <a:p>
            <a:pPr marL="0" indent="0">
              <a:spcBef>
                <a:spcPts val="0"/>
              </a:spcBef>
              <a:buNone/>
            </a:pPr>
            <a:endParaRPr lang="en-CA" sz="1500" u="sng" dirty="0"/>
          </a:p>
          <a:p>
            <a:pPr marL="0" indent="0">
              <a:spcBef>
                <a:spcPts val="0"/>
              </a:spcBef>
              <a:buNone/>
            </a:pPr>
            <a:r>
              <a:rPr lang="en-CA" sz="1800" b="1" u="sng" dirty="0"/>
              <a:t>Collaborators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500" dirty="0"/>
              <a:t>U.S</a:t>
            </a:r>
            <a:r>
              <a:rPr lang="en-CA" sz="15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500" dirty="0" smtClean="0"/>
              <a:t>Canada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500" dirty="0" smtClean="0"/>
              <a:t>Japan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500" dirty="0" smtClean="0"/>
              <a:t>Korea</a:t>
            </a:r>
            <a:endParaRPr lang="en-CA" sz="1500" dirty="0"/>
          </a:p>
          <a:p>
            <a:pPr marL="0" indent="0">
              <a:spcBef>
                <a:spcPts val="0"/>
              </a:spcBef>
              <a:buNone/>
            </a:pPr>
            <a:endParaRPr lang="en-CA" sz="1500" u="sng" dirty="0"/>
          </a:p>
          <a:p>
            <a:pPr marL="0" indent="0">
              <a:spcBef>
                <a:spcPts val="0"/>
              </a:spcBef>
              <a:buNone/>
            </a:pPr>
            <a:r>
              <a:rPr lang="en-CA" sz="1800" b="1" u="sng" dirty="0"/>
              <a:t>Students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500" dirty="0"/>
              <a:t>Post-Docs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500" dirty="0"/>
              <a:t>Doctoral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500" dirty="0" smtClean="0"/>
              <a:t>MSc(OT</a:t>
            </a:r>
            <a:r>
              <a:rPr lang="en-CA" sz="1500" dirty="0"/>
              <a:t>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500" dirty="0"/>
              <a:t>Research Assistants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500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CA" sz="1500" dirty="0"/>
          </a:p>
          <a:p>
            <a:endParaRPr lang="en-C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8921" y="5181600"/>
            <a:ext cx="2109836" cy="14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24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Research</a:t>
            </a:r>
          </a:p>
        </p:txBody>
      </p:sp>
      <p:sp>
        <p:nvSpPr>
          <p:cNvPr id="3" name="Right Arrow 2"/>
          <p:cNvSpPr/>
          <p:nvPr/>
        </p:nvSpPr>
        <p:spPr>
          <a:xfrm>
            <a:off x="152400" y="3657600"/>
            <a:ext cx="8763000" cy="457200"/>
          </a:xfrm>
          <a:prstGeom prst="rightArrow">
            <a:avLst/>
          </a:prstGeom>
          <a:solidFill>
            <a:srgbClr val="00539B"/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Preparation              Enrollment           Data  Collection        Analyses                Dissemination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752600"/>
            <a:ext cx="1676400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Theoretical Frameworks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3276600"/>
            <a:ext cx="16764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Mixed Methods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1200" y="1752600"/>
            <a:ext cx="1447800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Item generation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1295400"/>
            <a:ext cx="1447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PHASE 1</a:t>
            </a:r>
          </a:p>
        </p:txBody>
      </p:sp>
      <p:sp>
        <p:nvSpPr>
          <p:cNvPr id="10" name="TextBox 9"/>
          <p:cNvSpPr txBox="1"/>
          <p:nvPr/>
        </p:nvSpPr>
        <p:spPr>
          <a:xfrm rot="10800000" flipV="1">
            <a:off x="228600" y="2438400"/>
            <a:ext cx="16764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FARS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2831068"/>
            <a:ext cx="16764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Meta-Synthesis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81200" y="2438400"/>
            <a:ext cx="14478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Face validity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57400" y="1295400"/>
            <a:ext cx="1447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PHASE 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0" y="1295400"/>
            <a:ext cx="5181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PHASE 3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905000" y="1295400"/>
            <a:ext cx="0" cy="5410200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981200" y="2895600"/>
            <a:ext cx="17526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Content  validity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2400" y="5867400"/>
            <a:ext cx="14478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2004- 2007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114800" y="2678668"/>
            <a:ext cx="18288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Construct validity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172200" y="2209800"/>
            <a:ext cx="1752600" cy="381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Rater Effects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419600" y="3124200"/>
            <a:ext cx="17526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Rater Reliability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28600" y="4114800"/>
            <a:ext cx="1524000" cy="144655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u="sng" dirty="0">
                <a:solidFill>
                  <a:schemeClr val="bg1">
                    <a:lumMod val="50000"/>
                  </a:schemeClr>
                </a:solidFill>
              </a:rPr>
              <a:t>Three manuscripts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Determinants of Safety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Qualitative meta-Synthesis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PH Model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905000" y="5867400"/>
            <a:ext cx="29718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Dec 2008- Dec 2012</a:t>
            </a:r>
          </a:p>
        </p:txBody>
      </p:sp>
      <p:sp>
        <p:nvSpPr>
          <p:cNvPr id="65" name="Striped Right Arrow 64"/>
          <p:cNvSpPr/>
          <p:nvPr/>
        </p:nvSpPr>
        <p:spPr>
          <a:xfrm>
            <a:off x="1600200" y="6477000"/>
            <a:ext cx="7315200" cy="45719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4191000" y="6324600"/>
            <a:ext cx="762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FDOT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429000" y="6324600"/>
            <a:ext cx="6858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DOT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52400" y="6324600"/>
            <a:ext cx="14478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K-01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905000" y="6324600"/>
            <a:ext cx="14478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NIA: R-21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810000" y="1752600"/>
            <a:ext cx="5181600" cy="381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/>
              <a:t>FINAL</a:t>
            </a:r>
            <a:r>
              <a:rPr lang="en-US" dirty="0"/>
              <a:t> </a:t>
            </a:r>
            <a:r>
              <a:rPr lang="en-US" b="1" dirty="0"/>
              <a:t>PSYCHOMETRICS</a:t>
            </a:r>
            <a:r>
              <a:rPr lang="en-US" dirty="0"/>
              <a:t> N= 400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133600" y="4114800"/>
            <a:ext cx="2743200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u="sng" dirty="0"/>
              <a:t>Five manuscripts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Classen et al. (2010), AJOT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Winter et al. (2011), CJOT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rgbClr val="FF0000"/>
                </a:solidFill>
              </a:rPr>
              <a:t>Classen et al. (2012), AJOT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rgbClr val="FF0000"/>
                </a:solidFill>
              </a:rPr>
              <a:t>Classen et al. (2012), AJOT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rgbClr val="FF0000"/>
                </a:solidFill>
              </a:rPr>
              <a:t>Classen et al. (2013), AJOT</a:t>
            </a:r>
          </a:p>
          <a:p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3733800" y="1371600"/>
            <a:ext cx="0" cy="2362200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886200" y="2209800"/>
            <a:ext cx="1752600" cy="381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Factor Structure</a:t>
            </a:r>
          </a:p>
        </p:txBody>
      </p:sp>
    </p:spTree>
    <p:extLst>
      <p:ext uri="{BB962C8B-B14F-4D97-AF65-F5344CB8AC3E}">
        <p14:creationId xmlns:p14="http://schemas.microsoft.com/office/powerpoint/2010/main" val="289507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096962"/>
          </a:xfrm>
        </p:spPr>
        <p:txBody>
          <a:bodyPr>
            <a:noAutofit/>
          </a:bodyPr>
          <a:lstStyle/>
          <a:p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dirty="0"/>
              <a:t> Rater Effects 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Results</a:t>
            </a:r>
          </a:p>
          <a:p>
            <a:pPr lvl="1"/>
            <a:r>
              <a:rPr lang="en-US" i="1" dirty="0"/>
              <a:t>The facets ruler </a:t>
            </a:r>
          </a:p>
          <a:p>
            <a:pPr lvl="2"/>
            <a:r>
              <a:rPr lang="en-US" dirty="0"/>
              <a:t>No erratic rater groups; E most severe; no sig ceiling effects </a:t>
            </a:r>
          </a:p>
          <a:p>
            <a:pPr lvl="1"/>
            <a:r>
              <a:rPr lang="en-US" i="1" dirty="0"/>
              <a:t>Fit statistics</a:t>
            </a:r>
          </a:p>
          <a:p>
            <a:pPr lvl="2"/>
            <a:r>
              <a:rPr lang="en-US" dirty="0" err="1"/>
              <a:t>infit</a:t>
            </a:r>
            <a:r>
              <a:rPr lang="en-US" dirty="0"/>
              <a:t> </a:t>
            </a:r>
            <a:r>
              <a:rPr lang="en-US" dirty="0" err="1"/>
              <a:t>MnSq</a:t>
            </a:r>
            <a:r>
              <a:rPr lang="en-US" dirty="0"/>
              <a:t> and outfit </a:t>
            </a:r>
            <a:r>
              <a:rPr lang="en-US" dirty="0" err="1"/>
              <a:t>MnSq</a:t>
            </a:r>
            <a:r>
              <a:rPr lang="en-US" dirty="0"/>
              <a:t> for both rater groups were between 0.93 and 1.15, well within the defined criteria of 0.6 and 1.4 (Bond &amp; Fox, 2001)</a:t>
            </a:r>
          </a:p>
          <a:p>
            <a:pPr lvl="1"/>
            <a:r>
              <a:rPr lang="en-US" i="1" dirty="0"/>
              <a:t>Fixed Chi-Square</a:t>
            </a:r>
          </a:p>
          <a:p>
            <a:pPr lvl="2"/>
            <a:r>
              <a:rPr lang="en-US" dirty="0"/>
              <a:t>586.1 </a:t>
            </a:r>
            <a:r>
              <a:rPr lang="en-US" dirty="0" err="1"/>
              <a:t>df</a:t>
            </a:r>
            <a:r>
              <a:rPr lang="en-US" dirty="0"/>
              <a:t>=2, p&lt;0.001 </a:t>
            </a:r>
            <a:r>
              <a:rPr lang="en-US" b="1" dirty="0"/>
              <a:t>showed overall rater effects</a:t>
            </a:r>
          </a:p>
          <a:p>
            <a:pPr lvl="2"/>
            <a:r>
              <a:rPr lang="en-US" b="1" dirty="0"/>
              <a:t>E more severe rater than C </a:t>
            </a:r>
            <a:r>
              <a:rPr lang="en-US" dirty="0"/>
              <a:t>(t=2.33, </a:t>
            </a:r>
            <a:r>
              <a:rPr lang="en-US" i="1" dirty="0"/>
              <a:t>p</a:t>
            </a:r>
            <a:r>
              <a:rPr lang="en-US" dirty="0" smtClean="0"/>
              <a:t>= .</a:t>
            </a:r>
            <a:r>
              <a:rPr lang="en-US" dirty="0"/>
              <a:t>02)</a:t>
            </a:r>
          </a:p>
          <a:p>
            <a:pPr lvl="1"/>
            <a:r>
              <a:rPr lang="en-US" dirty="0"/>
              <a:t> </a:t>
            </a:r>
            <a:r>
              <a:rPr lang="en-US" i="1" dirty="0"/>
              <a:t>Paired comparisons</a:t>
            </a:r>
            <a:r>
              <a:rPr lang="en-US" dirty="0"/>
              <a:t> showed significant rater effects on 19 items</a:t>
            </a:r>
          </a:p>
          <a:p>
            <a:pPr lvl="2"/>
            <a:r>
              <a:rPr lang="en-US" dirty="0"/>
              <a:t>E were more severe than C on 10/19 items </a:t>
            </a:r>
          </a:p>
          <a:p>
            <a:pPr lvl="2"/>
            <a:r>
              <a:rPr lang="en-US" dirty="0"/>
              <a:t>C  were more severe 9/19 </a:t>
            </a:r>
            <a:r>
              <a:rPr lang="en-US" dirty="0" smtClean="0"/>
              <a:t>items 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Training video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2"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95400" y="4114800"/>
            <a:ext cx="60960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95400" y="5334000"/>
            <a:ext cx="60198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19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Research</a:t>
            </a:r>
          </a:p>
        </p:txBody>
      </p:sp>
      <p:sp>
        <p:nvSpPr>
          <p:cNvPr id="3" name="Right Arrow 2"/>
          <p:cNvSpPr/>
          <p:nvPr/>
        </p:nvSpPr>
        <p:spPr>
          <a:xfrm>
            <a:off x="152400" y="3657600"/>
            <a:ext cx="8763000" cy="457200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Preparation              Enrollment           Data  Collection        Analyses                Dissemination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752600"/>
            <a:ext cx="1676400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Theoretical Frameworks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3276600"/>
            <a:ext cx="16764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Mixed Methods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1200" y="1752600"/>
            <a:ext cx="1447800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Item generation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1295400"/>
            <a:ext cx="1447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PHASE 1</a:t>
            </a:r>
          </a:p>
        </p:txBody>
      </p:sp>
      <p:sp>
        <p:nvSpPr>
          <p:cNvPr id="10" name="TextBox 9"/>
          <p:cNvSpPr txBox="1"/>
          <p:nvPr/>
        </p:nvSpPr>
        <p:spPr>
          <a:xfrm rot="10800000" flipV="1">
            <a:off x="228600" y="2438400"/>
            <a:ext cx="16764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FARS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2831068"/>
            <a:ext cx="16764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Meta-Synthesis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81200" y="2438400"/>
            <a:ext cx="14478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Face validity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57400" y="1295400"/>
            <a:ext cx="1447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PHASE 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0" y="1295400"/>
            <a:ext cx="5181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PHASE 3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905000" y="1295400"/>
            <a:ext cx="0" cy="5410200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981200" y="2895600"/>
            <a:ext cx="17526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Content  validity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2400" y="5867400"/>
            <a:ext cx="14478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2004- 2007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114800" y="2678668"/>
            <a:ext cx="18288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Construct validity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172200" y="2209800"/>
            <a:ext cx="1752600" cy="381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Rater Effects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419600" y="3124200"/>
            <a:ext cx="17526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Rater Reliability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400800" y="2743200"/>
            <a:ext cx="1752600" cy="381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Criterion validity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28600" y="4114800"/>
            <a:ext cx="1524000" cy="144655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u="sng" dirty="0">
                <a:solidFill>
                  <a:schemeClr val="bg1">
                    <a:lumMod val="50000"/>
                  </a:schemeClr>
                </a:solidFill>
              </a:rPr>
              <a:t>Three manuscripts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Determinants of Safety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Qualitative meta-Synthesis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PH Model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905000" y="5867400"/>
            <a:ext cx="29718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Dec 2008- Dec 2012</a:t>
            </a:r>
          </a:p>
        </p:txBody>
      </p:sp>
      <p:sp>
        <p:nvSpPr>
          <p:cNvPr id="65" name="Striped Right Arrow 64"/>
          <p:cNvSpPr/>
          <p:nvPr/>
        </p:nvSpPr>
        <p:spPr>
          <a:xfrm>
            <a:off x="1600200" y="6477000"/>
            <a:ext cx="7315200" cy="45719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4191000" y="6324600"/>
            <a:ext cx="762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FDOT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429000" y="6324600"/>
            <a:ext cx="6858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DOT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52400" y="6324600"/>
            <a:ext cx="14478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K-01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905000" y="6324600"/>
            <a:ext cx="14478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NIA: R-21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810000" y="1752600"/>
            <a:ext cx="5181600" cy="381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/>
              <a:t>FINAL</a:t>
            </a:r>
            <a:r>
              <a:rPr lang="en-US" dirty="0"/>
              <a:t> </a:t>
            </a:r>
            <a:r>
              <a:rPr lang="en-US" b="1" dirty="0"/>
              <a:t>PSYCHOMETRICS</a:t>
            </a:r>
            <a:r>
              <a:rPr lang="en-US" dirty="0"/>
              <a:t> N= 400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133600" y="4114800"/>
            <a:ext cx="2743200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u="sng" dirty="0"/>
              <a:t>Five manuscripts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Classen et al. (2010), AJOT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Winter et al. (2011), CJOT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rgbClr val="FF0000"/>
                </a:solidFill>
              </a:rPr>
              <a:t>Classen et al. (2012), AJOT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rgbClr val="FF0000"/>
                </a:solidFill>
              </a:rPr>
              <a:t>Classen et al. (2012), AJOT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rgbClr val="FF0000"/>
                </a:solidFill>
              </a:rPr>
              <a:t>Classen et al. (2013), AJOT</a:t>
            </a:r>
          </a:p>
          <a:p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3733800" y="1371600"/>
            <a:ext cx="0" cy="2362200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886200" y="2209800"/>
            <a:ext cx="1752600" cy="381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Factor 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762000" y="1295400"/>
          <a:ext cx="7406640" cy="2103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0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85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88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88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43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Arial"/>
                        <a:ea typeface="幼圆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Arial"/>
                        <a:ea typeface="幼圆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On-road test</a:t>
                      </a:r>
                      <a:endParaRPr lang="en-US" sz="2400" b="1" dirty="0">
                        <a:effectLst/>
                        <a:latin typeface="Arial"/>
                        <a:ea typeface="幼圆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335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Failing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Passing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722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Screening test</a:t>
                      </a:r>
                      <a:endParaRPr lang="en-US" sz="2400" b="1" dirty="0">
                        <a:effectLst/>
                        <a:latin typeface="Arial"/>
                        <a:ea typeface="幼圆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</a:rPr>
                        <a:t>Failing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Arial"/>
                        <a:ea typeface="幼圆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Arial"/>
                          <a:ea typeface="幼圆"/>
                        </a:rPr>
                        <a:t>(a)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Arial"/>
                          <a:ea typeface="幼圆"/>
                        </a:rPr>
                        <a:t>True positive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C00000"/>
                          </a:solidFill>
                          <a:effectLst/>
                          <a:latin typeface="Arial"/>
                          <a:ea typeface="幼圆"/>
                          <a:cs typeface="+mn-cs"/>
                        </a:rPr>
                        <a:t>(b)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C00000"/>
                          </a:solidFill>
                          <a:effectLst/>
                          <a:latin typeface="Arial"/>
                          <a:ea typeface="幼圆"/>
                          <a:cs typeface="+mn-cs"/>
                        </a:rPr>
                        <a:t>False positive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7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</a:rPr>
                        <a:t>Passing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Arial"/>
                        <a:ea typeface="幼圆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C00000"/>
                          </a:solidFill>
                          <a:effectLst/>
                          <a:latin typeface="Arial"/>
                          <a:ea typeface="幼圆"/>
                          <a:cs typeface="+mn-cs"/>
                        </a:rPr>
                        <a:t>(c)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C00000"/>
                          </a:solidFill>
                          <a:effectLst/>
                          <a:latin typeface="Arial"/>
                          <a:ea typeface="幼圆"/>
                          <a:cs typeface="+mn-cs"/>
                        </a:rPr>
                        <a:t>False negative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Arial"/>
                          <a:ea typeface="幼圆"/>
                        </a:rPr>
                        <a:t>(d)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Arial"/>
                          <a:ea typeface="幼圆"/>
                        </a:rPr>
                        <a:t>True Negative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38200" y="3733800"/>
            <a:ext cx="6096000" cy="1754326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b="1" dirty="0"/>
              <a:t>Sensitivity =  a / (a + c</a:t>
            </a:r>
            <a:r>
              <a:rPr lang="en-US" b="1" dirty="0" smtClean="0"/>
              <a:t>): </a:t>
            </a:r>
            <a:r>
              <a:rPr lang="en-US" dirty="0" smtClean="0"/>
              <a:t>true + rate</a:t>
            </a:r>
            <a:r>
              <a:rPr lang="en-US" dirty="0"/>
              <a:t>	</a:t>
            </a:r>
          </a:p>
          <a:p>
            <a:r>
              <a:rPr lang="en-US" b="1" dirty="0"/>
              <a:t>Specificity =  d / (b + d</a:t>
            </a:r>
            <a:r>
              <a:rPr lang="en-US" b="1" dirty="0" smtClean="0"/>
              <a:t>): </a:t>
            </a:r>
            <a:r>
              <a:rPr lang="en-US" dirty="0" smtClean="0"/>
              <a:t>true - rate</a:t>
            </a:r>
            <a:endParaRPr lang="en-US" dirty="0"/>
          </a:p>
          <a:p>
            <a:r>
              <a:rPr lang="en-US" b="1" dirty="0"/>
              <a:t>Error = (1-sensitivity) + (1-specificity)</a:t>
            </a:r>
          </a:p>
          <a:p>
            <a:r>
              <a:rPr lang="en-US" b="1" dirty="0"/>
              <a:t>PPV =  a / (a + b</a:t>
            </a:r>
            <a:r>
              <a:rPr lang="en-US" b="1" dirty="0" smtClean="0"/>
              <a:t>): </a:t>
            </a:r>
            <a:r>
              <a:rPr lang="en-US" dirty="0" smtClean="0"/>
              <a:t>proportion of subjects with a + test result</a:t>
            </a:r>
            <a:endParaRPr lang="en-US" dirty="0"/>
          </a:p>
          <a:p>
            <a:r>
              <a:rPr lang="en-US" b="1" dirty="0"/>
              <a:t>NPV=  d / (c + d</a:t>
            </a:r>
            <a:r>
              <a:rPr lang="en-US" b="1" dirty="0" smtClean="0"/>
              <a:t>): </a:t>
            </a:r>
            <a:r>
              <a:rPr lang="en-US" dirty="0"/>
              <a:t>proportion of subjects with a </a:t>
            </a:r>
            <a:r>
              <a:rPr lang="en-US" dirty="0" smtClean="0"/>
              <a:t>- </a:t>
            </a:r>
            <a:r>
              <a:rPr lang="en-US" dirty="0"/>
              <a:t>test result</a:t>
            </a:r>
            <a:endParaRPr lang="en-US" b="1" dirty="0"/>
          </a:p>
          <a:p>
            <a:r>
              <a:rPr lang="en-US" b="1" dirty="0"/>
              <a:t>AUC = index </a:t>
            </a:r>
            <a:r>
              <a:rPr lang="en-US" b="1" dirty="0" err="1"/>
              <a:t>discriminability</a:t>
            </a:r>
            <a:r>
              <a:rPr lang="en-US" b="1" dirty="0"/>
              <a:t>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Criterion Validity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62600" y="6096000"/>
            <a:ext cx="32004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Classen, Wang, Velozo, et </a:t>
            </a:r>
            <a:r>
              <a:rPr lang="en-US" sz="1400" dirty="0" smtClean="0"/>
              <a:t>al. (2013). AJOT</a:t>
            </a:r>
          </a:p>
          <a:p>
            <a:r>
              <a:rPr lang="en-US" sz="1400" dirty="0" smtClean="0"/>
              <a:t>Classen et al., (2015). OTJR</a:t>
            </a:r>
            <a:endParaRPr lang="en-US" sz="1400" dirty="0"/>
          </a:p>
        </p:txBody>
      </p:sp>
      <p:sp>
        <p:nvSpPr>
          <p:cNvPr id="2" name="Oval 1"/>
          <p:cNvSpPr/>
          <p:nvPr/>
        </p:nvSpPr>
        <p:spPr>
          <a:xfrm>
            <a:off x="6057900" y="2743200"/>
            <a:ext cx="22098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057400"/>
            <a:ext cx="2155129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136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9063"/>
            <a:ext cx="748665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81000" y="5867400"/>
            <a:ext cx="6096000" cy="2286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6172200"/>
            <a:ext cx="6096000" cy="2286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6477000"/>
            <a:ext cx="6096000" cy="2286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00" y="533400"/>
            <a:ext cx="11430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AUC </a:t>
            </a:r>
            <a:r>
              <a:rPr lang="en-US" u="sng" dirty="0"/>
              <a:t>&gt;</a:t>
            </a:r>
            <a:r>
              <a:rPr lang="en-US" dirty="0"/>
              <a:t> .70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51840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-152400"/>
            <a:ext cx="748665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381000" y="5212080"/>
          <a:ext cx="7467599" cy="1645920"/>
        </p:xfrm>
        <a:graphic>
          <a:graphicData uri="http://schemas.openxmlformats.org/drawingml/2006/table">
            <a:tbl>
              <a:tblPr/>
              <a:tblGrid>
                <a:gridCol w="21016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3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3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31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31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31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kern="100" dirty="0">
                          <a:latin typeface="Times New Roman"/>
                          <a:ea typeface="Times New Roman"/>
                          <a:cs typeface="Times New Roman"/>
                        </a:rPr>
                        <a:t>Cutoff</a:t>
                      </a:r>
                      <a:endParaRPr lang="en-US" sz="1200" kern="100" dirty="0">
                        <a:latin typeface="Times New Roman"/>
                        <a:ea typeface="Times New Roman"/>
                        <a:cs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kern="100" dirty="0">
                          <a:latin typeface="Times New Roman"/>
                          <a:ea typeface="Times New Roman"/>
                          <a:cs typeface="Times New Roman"/>
                        </a:rPr>
                        <a:t>1=52.630</a:t>
                      </a:r>
                      <a:endParaRPr lang="en-US" sz="1200" kern="100" dirty="0">
                        <a:latin typeface="Times New Roman"/>
                        <a:ea typeface="Times New Roman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kern="100" dirty="0">
                          <a:latin typeface="Times New Roman"/>
                          <a:ea typeface="Times New Roman"/>
                          <a:cs typeface="Times New Roman"/>
                        </a:rPr>
                        <a:t>2=68.795</a:t>
                      </a:r>
                      <a:endParaRPr lang="en-US" sz="1200" kern="100" dirty="0">
                        <a:latin typeface="Times New Roman"/>
                        <a:ea typeface="Times New Roman"/>
                        <a:cs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kern="100" dirty="0">
                          <a:latin typeface="Times New Roman"/>
                          <a:ea typeface="Times New Roman"/>
                          <a:cs typeface="Times New Roman"/>
                        </a:rPr>
                        <a:t>3=70.795</a:t>
                      </a:r>
                      <a:endParaRPr lang="en-US" sz="1200" kern="100" dirty="0">
                        <a:latin typeface="Times New Roman"/>
                        <a:ea typeface="Times New Roman"/>
                        <a:cs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kern="100">
                          <a:latin typeface="Times New Roman"/>
                          <a:ea typeface="Times New Roman"/>
                          <a:cs typeface="Times New Roman"/>
                        </a:rPr>
                        <a:t>4=71.915</a:t>
                      </a:r>
                      <a:endParaRPr lang="en-US" sz="1200" kern="100">
                        <a:latin typeface="Times New Roman"/>
                        <a:ea typeface="Times New Roman"/>
                        <a:cs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kern="100" dirty="0">
                          <a:latin typeface="Times New Roman"/>
                          <a:ea typeface="Times New Roman"/>
                          <a:cs typeface="Times New Roman"/>
                        </a:rPr>
                        <a:t>5=73.465</a:t>
                      </a:r>
                      <a:endParaRPr lang="en-US" sz="1200" kern="100" dirty="0">
                        <a:latin typeface="Times New Roman"/>
                        <a:ea typeface="Times New Roman"/>
                        <a:cs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latin typeface="Times New Roman"/>
                          <a:ea typeface="Times New Roman"/>
                          <a:cs typeface="Times New Roman"/>
                        </a:rPr>
                        <a:t>Sensitivity (true positive rate)</a:t>
                      </a:r>
                      <a:endParaRPr lang="en-US" sz="1200" kern="100" dirty="0">
                        <a:latin typeface="Times New Roman"/>
                        <a:ea typeface="Times New Roman"/>
                        <a:cs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/>
                          <a:ea typeface="Times New Roman"/>
                          <a:cs typeface="Times New Roman"/>
                        </a:rPr>
                        <a:t>0.194</a:t>
                      </a:r>
                      <a:endParaRPr lang="en-US" sz="1200" kern="100" dirty="0">
                        <a:latin typeface="Times New Roman"/>
                        <a:ea typeface="Times New Roman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Times New Roman"/>
                          <a:cs typeface="Times New Roman"/>
                        </a:rPr>
                        <a:t>0.581</a:t>
                      </a:r>
                      <a:endParaRPr lang="en-US" sz="1200" kern="100">
                        <a:latin typeface="Times New Roman"/>
                        <a:ea typeface="Times New Roman"/>
                        <a:cs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/>
                          <a:ea typeface="Times New Roman"/>
                          <a:cs typeface="Times New Roman"/>
                        </a:rPr>
                        <a:t>0.677</a:t>
                      </a:r>
                      <a:endParaRPr lang="en-US" sz="1200" kern="100" dirty="0">
                        <a:latin typeface="Times New Roman"/>
                        <a:ea typeface="Times New Roman"/>
                        <a:cs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Times New Roman"/>
                          <a:cs typeface="Times New Roman"/>
                        </a:rPr>
                        <a:t>0.742</a:t>
                      </a:r>
                      <a:endParaRPr lang="en-US" sz="1200" kern="100">
                        <a:latin typeface="Times New Roman"/>
                        <a:ea typeface="Times New Roman"/>
                        <a:cs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/>
                          <a:ea typeface="Times New Roman"/>
                          <a:cs typeface="Times New Roman"/>
                        </a:rPr>
                        <a:t>0.806</a:t>
                      </a:r>
                      <a:endParaRPr lang="en-US" sz="1200" kern="100" dirty="0">
                        <a:latin typeface="Times New Roman"/>
                        <a:ea typeface="Times New Roman"/>
                        <a:cs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latin typeface="Times New Roman"/>
                          <a:ea typeface="Times New Roman"/>
                          <a:cs typeface="Times New Roman"/>
                        </a:rPr>
                        <a:t>Specificity (true neg. rate)</a:t>
                      </a:r>
                      <a:endParaRPr lang="en-US" sz="1200" kern="100" dirty="0">
                        <a:latin typeface="Times New Roman"/>
                        <a:ea typeface="Times New Roman"/>
                        <a:cs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/>
                          <a:ea typeface="Times New Roman"/>
                          <a:cs typeface="Times New Roman"/>
                        </a:rPr>
                        <a:t>0.982</a:t>
                      </a:r>
                      <a:endParaRPr lang="en-US" sz="1200" kern="100" dirty="0">
                        <a:latin typeface="Times New Roman"/>
                        <a:ea typeface="Times New Roman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Times New Roman"/>
                          <a:cs typeface="Times New Roman"/>
                        </a:rPr>
                        <a:t>0.763</a:t>
                      </a:r>
                      <a:endParaRPr lang="en-US" sz="1200" kern="100">
                        <a:latin typeface="Times New Roman"/>
                        <a:ea typeface="Times New Roman"/>
                        <a:cs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/>
                          <a:ea typeface="Times New Roman"/>
                          <a:cs typeface="Times New Roman"/>
                        </a:rPr>
                        <a:t>0.680</a:t>
                      </a:r>
                      <a:endParaRPr lang="en-US" sz="1200" kern="100" dirty="0">
                        <a:latin typeface="Times New Roman"/>
                        <a:ea typeface="Times New Roman"/>
                        <a:cs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Times New Roman"/>
                          <a:cs typeface="Times New Roman"/>
                        </a:rPr>
                        <a:t>0.633</a:t>
                      </a:r>
                      <a:endParaRPr lang="en-US" sz="1200" kern="100">
                        <a:latin typeface="Times New Roman"/>
                        <a:ea typeface="Times New Roman"/>
                        <a:cs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/>
                          <a:ea typeface="Times New Roman"/>
                          <a:cs typeface="Times New Roman"/>
                        </a:rPr>
                        <a:t>0.604</a:t>
                      </a:r>
                      <a:endParaRPr lang="en-US" sz="1200" kern="100" dirty="0">
                        <a:latin typeface="Times New Roman"/>
                        <a:ea typeface="Times New Roman"/>
                        <a:cs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>
                          <a:latin typeface="Times New Roman"/>
                          <a:ea typeface="Times New Roman"/>
                          <a:cs typeface="Times New Roman"/>
                        </a:rPr>
                        <a:t>PPV</a:t>
                      </a:r>
                      <a:endParaRPr lang="en-US" sz="1200" kern="100">
                        <a:latin typeface="Times New Roman"/>
                        <a:ea typeface="Times New Roman"/>
                        <a:cs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/>
                          <a:ea typeface="Times New Roman"/>
                          <a:cs typeface="Times New Roman"/>
                        </a:rPr>
                        <a:t>0.667</a:t>
                      </a:r>
                      <a:endParaRPr lang="en-US" sz="1200" kern="100" dirty="0">
                        <a:latin typeface="Times New Roman"/>
                        <a:ea typeface="Times New Roman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Times New Roman"/>
                          <a:cs typeface="Times New Roman"/>
                        </a:rPr>
                        <a:t>0.310</a:t>
                      </a:r>
                      <a:endParaRPr lang="en-US" sz="1200" kern="100">
                        <a:latin typeface="Times New Roman"/>
                        <a:ea typeface="Times New Roman"/>
                        <a:cs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/>
                          <a:ea typeface="Times New Roman"/>
                          <a:cs typeface="Times New Roman"/>
                        </a:rPr>
                        <a:t>0.280</a:t>
                      </a:r>
                      <a:endParaRPr lang="en-US" sz="1200" kern="100" dirty="0">
                        <a:latin typeface="Times New Roman"/>
                        <a:ea typeface="Times New Roman"/>
                        <a:cs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Times New Roman"/>
                          <a:cs typeface="Times New Roman"/>
                        </a:rPr>
                        <a:t>0.271</a:t>
                      </a:r>
                      <a:endParaRPr lang="en-US" sz="1200" kern="100">
                        <a:latin typeface="Times New Roman"/>
                        <a:ea typeface="Times New Roman"/>
                        <a:cs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/>
                          <a:ea typeface="Times New Roman"/>
                          <a:cs typeface="Times New Roman"/>
                        </a:rPr>
                        <a:t>0.272</a:t>
                      </a:r>
                      <a:endParaRPr lang="en-US" sz="1200" kern="100" dirty="0">
                        <a:latin typeface="Times New Roman"/>
                        <a:ea typeface="Times New Roman"/>
                        <a:cs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>
                          <a:latin typeface="Times New Roman"/>
                          <a:ea typeface="Times New Roman"/>
                          <a:cs typeface="Times New Roman"/>
                        </a:rPr>
                        <a:t>NPV</a:t>
                      </a:r>
                      <a:endParaRPr lang="en-US" sz="1200" kern="100">
                        <a:latin typeface="Times New Roman"/>
                        <a:ea typeface="Times New Roman"/>
                        <a:cs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/>
                          <a:ea typeface="Times New Roman"/>
                          <a:cs typeface="Times New Roman"/>
                        </a:rPr>
                        <a:t>0.869</a:t>
                      </a:r>
                      <a:endParaRPr lang="en-US" sz="1200" kern="100" dirty="0">
                        <a:latin typeface="Times New Roman"/>
                        <a:ea typeface="Times New Roman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Times New Roman"/>
                          <a:cs typeface="Times New Roman"/>
                        </a:rPr>
                        <a:t>0.908</a:t>
                      </a:r>
                      <a:endParaRPr lang="en-US" sz="1200" kern="100">
                        <a:latin typeface="Times New Roman"/>
                        <a:ea typeface="Times New Roman"/>
                        <a:cs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/>
                          <a:ea typeface="Times New Roman"/>
                          <a:cs typeface="Times New Roman"/>
                        </a:rPr>
                        <a:t>0.920</a:t>
                      </a:r>
                      <a:endParaRPr lang="en-US" sz="1200" kern="100" dirty="0">
                        <a:latin typeface="Times New Roman"/>
                        <a:ea typeface="Times New Roman"/>
                        <a:cs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/>
                          <a:ea typeface="Times New Roman"/>
                          <a:cs typeface="Times New Roman"/>
                        </a:rPr>
                        <a:t>0.930</a:t>
                      </a:r>
                      <a:endParaRPr lang="en-US" sz="1200" kern="100" dirty="0">
                        <a:latin typeface="Times New Roman"/>
                        <a:ea typeface="Times New Roman"/>
                        <a:cs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/>
                          <a:ea typeface="Times New Roman"/>
                          <a:cs typeface="Times New Roman"/>
                        </a:rPr>
                        <a:t>0.944</a:t>
                      </a:r>
                      <a:endParaRPr lang="en-US" sz="1200" kern="100" dirty="0">
                        <a:latin typeface="Times New Roman"/>
                        <a:ea typeface="Times New Roman"/>
                        <a:cs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>
                          <a:latin typeface="Times New Roman"/>
                          <a:ea typeface="Times New Roman"/>
                          <a:cs typeface="Times New Roman"/>
                        </a:rPr>
                        <a:t>Error</a:t>
                      </a:r>
                      <a:endParaRPr lang="en-US" sz="1200" kern="100">
                        <a:latin typeface="Times New Roman"/>
                        <a:ea typeface="Times New Roman"/>
                        <a:cs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/>
                          <a:ea typeface="Times New Roman"/>
                          <a:cs typeface="Times New Roman"/>
                        </a:rPr>
                        <a:t>0.824</a:t>
                      </a:r>
                      <a:endParaRPr lang="en-US" sz="1200" kern="100" dirty="0">
                        <a:latin typeface="Times New Roman"/>
                        <a:ea typeface="Times New Roman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Times New Roman"/>
                          <a:cs typeface="Times New Roman"/>
                        </a:rPr>
                        <a:t>0.656</a:t>
                      </a:r>
                      <a:endParaRPr lang="en-US" sz="1200" kern="100">
                        <a:latin typeface="Times New Roman"/>
                        <a:ea typeface="Times New Roman"/>
                        <a:cs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/>
                          <a:ea typeface="Times New Roman"/>
                          <a:cs typeface="Times New Roman"/>
                        </a:rPr>
                        <a:t>0.642</a:t>
                      </a:r>
                      <a:endParaRPr lang="en-US" sz="1200" kern="100" dirty="0">
                        <a:latin typeface="Times New Roman"/>
                        <a:ea typeface="Times New Roman"/>
                        <a:cs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Times New Roman"/>
                          <a:cs typeface="Times New Roman"/>
                        </a:rPr>
                        <a:t>0.625</a:t>
                      </a:r>
                      <a:endParaRPr lang="en-US" sz="1200" kern="100">
                        <a:latin typeface="Times New Roman"/>
                        <a:ea typeface="Times New Roman"/>
                        <a:cs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/>
                          <a:ea typeface="Times New Roman"/>
                          <a:cs typeface="Times New Roman"/>
                        </a:rPr>
                        <a:t>0.590</a:t>
                      </a:r>
                      <a:endParaRPr lang="en-US" sz="1200" kern="100" dirty="0">
                        <a:latin typeface="Times New Roman"/>
                        <a:ea typeface="Times New Roman"/>
                        <a:cs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>
                          <a:latin typeface="Times New Roman"/>
                          <a:ea typeface="Times New Roman"/>
                          <a:cs typeface="Times New Roman"/>
                        </a:rPr>
                        <a:t>False Positive</a:t>
                      </a:r>
                      <a:endParaRPr lang="en-US" sz="1200" kern="100">
                        <a:latin typeface="Times New Roman"/>
                        <a:ea typeface="Times New Roman"/>
                        <a:cs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200" kern="100" dirty="0">
                        <a:latin typeface="Times New Roman"/>
                        <a:ea typeface="Times New Roman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en-US" sz="1200" kern="100">
                        <a:latin typeface="Times New Roman"/>
                        <a:ea typeface="Times New Roman"/>
                        <a:cs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/>
                          <a:ea typeface="Times New Roman"/>
                          <a:cs typeface="Times New Roman"/>
                        </a:rPr>
                        <a:t>54</a:t>
                      </a:r>
                      <a:endParaRPr lang="en-US" sz="1200" kern="100" dirty="0">
                        <a:latin typeface="Times New Roman"/>
                        <a:ea typeface="Times New Roman"/>
                        <a:cs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Times New Roman"/>
                          <a:cs typeface="Times New Roman"/>
                        </a:rPr>
                        <a:t>62</a:t>
                      </a:r>
                      <a:endParaRPr lang="en-US" sz="1200" kern="100">
                        <a:latin typeface="Times New Roman"/>
                        <a:ea typeface="Times New Roman"/>
                        <a:cs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/>
                          <a:ea typeface="Times New Roman"/>
                          <a:cs typeface="Times New Roman"/>
                        </a:rPr>
                        <a:t>67</a:t>
                      </a:r>
                      <a:endParaRPr lang="en-US" sz="1200" kern="100" dirty="0">
                        <a:latin typeface="Times New Roman"/>
                        <a:ea typeface="Times New Roman"/>
                        <a:cs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>
                          <a:latin typeface="Times New Roman"/>
                          <a:ea typeface="Times New Roman"/>
                          <a:cs typeface="Times New Roman"/>
                        </a:rPr>
                        <a:t>False Negative</a:t>
                      </a:r>
                      <a:endParaRPr lang="en-US" sz="1200" kern="100">
                        <a:latin typeface="Times New Roman"/>
                        <a:ea typeface="Times New Roman"/>
                        <a:cs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en-US" sz="1200" kern="100" dirty="0">
                        <a:latin typeface="Times New Roman"/>
                        <a:ea typeface="Times New Roman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en-US" sz="1200" kern="100" dirty="0">
                        <a:latin typeface="Times New Roman"/>
                        <a:ea typeface="Times New Roman"/>
                        <a:cs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200" kern="100" dirty="0">
                        <a:latin typeface="Times New Roman"/>
                        <a:ea typeface="Times New Roman"/>
                        <a:cs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1200" kern="100">
                        <a:latin typeface="Times New Roman"/>
                        <a:ea typeface="Times New Roman"/>
                        <a:cs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1200" kern="100" dirty="0">
                        <a:latin typeface="Times New Roman"/>
                        <a:ea typeface="Times New Roman"/>
                        <a:cs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latin typeface="Times New Roman"/>
                          <a:ea typeface="Times New Roman"/>
                          <a:cs typeface="Times New Roman"/>
                        </a:rPr>
                        <a:t>Total Misclassification</a:t>
                      </a:r>
                      <a:endParaRPr lang="en-US" sz="1200" kern="100" dirty="0">
                        <a:latin typeface="Times New Roman"/>
                        <a:ea typeface="Times New Roman"/>
                        <a:cs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en-US" sz="1200" kern="100" dirty="0">
                        <a:latin typeface="Times New Roman"/>
                        <a:ea typeface="Times New Roman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/>
                          <a:ea typeface="Times New Roman"/>
                          <a:cs typeface="Times New Roman"/>
                        </a:rPr>
                        <a:t>53</a:t>
                      </a:r>
                      <a:endParaRPr lang="en-US" sz="1200" kern="100" dirty="0">
                        <a:latin typeface="Times New Roman"/>
                        <a:ea typeface="Times New Roman"/>
                        <a:cs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  <a:endParaRPr lang="en-US" sz="1200" kern="100">
                        <a:latin typeface="Times New Roman"/>
                        <a:ea typeface="Times New Roman"/>
                        <a:cs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en-US" sz="1200" kern="100">
                        <a:latin typeface="Times New Roman"/>
                        <a:ea typeface="Times New Roman"/>
                        <a:cs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/>
                          <a:ea typeface="Times New Roman"/>
                          <a:cs typeface="Times New Roman"/>
                        </a:rPr>
                        <a:t>73</a:t>
                      </a:r>
                      <a:endParaRPr lang="en-US" sz="1200" kern="100" dirty="0">
                        <a:latin typeface="Times New Roman"/>
                        <a:ea typeface="Times New Roman"/>
                        <a:cs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533400" y="4904601"/>
            <a:ext cx="7239000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宋体" charset="0"/>
              </a:rPr>
              <a:t>Table 7. Sensitivity, Specificity, PPV, NPV and error based on F/C Ratings</a:t>
            </a: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47800" y="2895600"/>
            <a:ext cx="2286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971800" y="762000"/>
            <a:ext cx="2286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58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5" grpId="0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Research</a:t>
            </a:r>
          </a:p>
        </p:txBody>
      </p:sp>
      <p:sp>
        <p:nvSpPr>
          <p:cNvPr id="3" name="Right Arrow 2"/>
          <p:cNvSpPr/>
          <p:nvPr/>
        </p:nvSpPr>
        <p:spPr>
          <a:xfrm>
            <a:off x="152400" y="4114800"/>
            <a:ext cx="8763000" cy="457200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Wed-based version   Pilot testing           Implementation     Translation       Next Steps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752601"/>
            <a:ext cx="32766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Web-based FTDS &amp; Keyform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3124200"/>
            <a:ext cx="12192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CDRS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1295400"/>
            <a:ext cx="3352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PHASE 4</a:t>
            </a:r>
          </a:p>
        </p:txBody>
      </p:sp>
      <p:sp>
        <p:nvSpPr>
          <p:cNvPr id="10" name="TextBox 9"/>
          <p:cNvSpPr txBox="1"/>
          <p:nvPr/>
        </p:nvSpPr>
        <p:spPr>
          <a:xfrm rot="10800000" flipV="1">
            <a:off x="228600" y="2209800"/>
            <a:ext cx="16764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Focus Groups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2678668"/>
            <a:ext cx="12192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OTs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2400" y="5867400"/>
            <a:ext cx="16764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Jan 2012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09800" y="2667000"/>
            <a:ext cx="990600" cy="381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Manual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057400" y="2209800"/>
            <a:ext cx="12954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Beta test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905000" y="5867400"/>
            <a:ext cx="15240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October  2012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209800" y="3581400"/>
            <a:ext cx="18288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Scoring &amp; Results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81000" y="3593068"/>
            <a:ext cx="12192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Caregivers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209800" y="3124200"/>
            <a:ext cx="9144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Videos</a:t>
            </a:r>
          </a:p>
        </p:txBody>
      </p:sp>
      <p:sp>
        <p:nvSpPr>
          <p:cNvPr id="63" name="Striped Right Arrow 62"/>
          <p:cNvSpPr/>
          <p:nvPr/>
        </p:nvSpPr>
        <p:spPr>
          <a:xfrm>
            <a:off x="0" y="6477000"/>
            <a:ext cx="8686800" cy="45719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52400" y="6324600"/>
            <a:ext cx="35814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Florida  </a:t>
            </a:r>
            <a:r>
              <a:rPr lang="en-US" dirty="0" smtClean="0"/>
              <a:t>Dep </a:t>
            </a:r>
            <a:r>
              <a:rPr lang="en-US" dirty="0"/>
              <a:t>of Transportation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905000" y="4572000"/>
            <a:ext cx="1447800" cy="646331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beve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Three Manuscripts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00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0" grpId="0" animBg="1"/>
      <p:bldP spid="41" grpId="0" animBg="1"/>
      <p:bldP spid="44" grpId="0" animBg="1"/>
      <p:bldP spid="4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Focus Group Meetings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 fontScale="55000" lnSpcReduction="20000"/>
          </a:bodyPr>
          <a:lstStyle/>
          <a:p>
            <a:pPr marL="0" lvl="0" indent="0">
              <a:spcAft>
                <a:spcPts val="600"/>
              </a:spcAft>
              <a:buNone/>
            </a:pPr>
            <a:r>
              <a:rPr lang="en-US" sz="2900" u="sng" dirty="0"/>
              <a:t>Objective:</a:t>
            </a:r>
            <a:r>
              <a:rPr lang="en-US" sz="2900" dirty="0"/>
              <a:t> To share the results of FTDS development with F/C and obtain feedback  </a:t>
            </a:r>
          </a:p>
          <a:p>
            <a:pPr>
              <a:spcAft>
                <a:spcPts val="600"/>
              </a:spcAft>
              <a:buNone/>
            </a:pPr>
            <a:r>
              <a:rPr lang="en-US" sz="2900" u="sng" dirty="0"/>
              <a:t>Participants:</a:t>
            </a:r>
            <a:r>
              <a:rPr lang="en-US" sz="2900" b="1" dirty="0"/>
              <a:t> </a:t>
            </a:r>
            <a:r>
              <a:rPr lang="en-US" sz="2900" dirty="0"/>
              <a:t>Eight F/C who had previously rated a driver in the study </a:t>
            </a:r>
            <a:r>
              <a:rPr lang="en-US" sz="2900" dirty="0">
                <a:solidFill>
                  <a:prstClr val="black"/>
                </a:solidFill>
              </a:rPr>
              <a:t>(50% Female, 62.5% White) </a:t>
            </a:r>
            <a:endParaRPr lang="en-US" sz="2900" dirty="0"/>
          </a:p>
          <a:p>
            <a:pPr>
              <a:buNone/>
            </a:pPr>
            <a:r>
              <a:rPr lang="en-US" sz="2900" u="sng" dirty="0"/>
              <a:t>Methods: </a:t>
            </a:r>
            <a:r>
              <a:rPr lang="en-US" sz="2900" dirty="0"/>
              <a:t>Three moderated focus groups  </a:t>
            </a:r>
          </a:p>
          <a:p>
            <a:pPr lvl="1"/>
            <a:r>
              <a:rPr lang="en-US" sz="2900" dirty="0"/>
              <a:t>Visual Analog Scale / Rating Form (VAS, 0-10, 10 being excellent)</a:t>
            </a:r>
          </a:p>
          <a:p>
            <a:pPr lvl="1"/>
            <a:r>
              <a:rPr lang="en-US" sz="2900" dirty="0"/>
              <a:t>Assess </a:t>
            </a:r>
            <a:r>
              <a:rPr lang="en-US" sz="2900" dirty="0">
                <a:solidFill>
                  <a:srgbClr val="FF0000"/>
                </a:solidFill>
              </a:rPr>
              <a:t>FTDS  formatting, instructions, wording, web features, clarity, and understandability </a:t>
            </a:r>
          </a:p>
          <a:p>
            <a:pPr lvl="1"/>
            <a:r>
              <a:rPr lang="en-US" sz="2900" dirty="0"/>
              <a:t>Audio-recorded and transcribed feedback</a:t>
            </a:r>
          </a:p>
          <a:p>
            <a:pPr lvl="1">
              <a:spcAft>
                <a:spcPts val="600"/>
              </a:spcAft>
            </a:pPr>
            <a:r>
              <a:rPr lang="en-US" sz="2900" dirty="0"/>
              <a:t>Content analysis</a:t>
            </a:r>
          </a:p>
          <a:p>
            <a:pPr>
              <a:buNone/>
            </a:pPr>
            <a:r>
              <a:rPr lang="en-US" sz="2900" u="sng" dirty="0"/>
              <a:t>Results:</a:t>
            </a:r>
            <a:r>
              <a:rPr lang="en-US" sz="2900" dirty="0"/>
              <a:t> </a:t>
            </a:r>
          </a:p>
          <a:p>
            <a:pPr lvl="1"/>
            <a:r>
              <a:rPr lang="en-US" sz="2900" dirty="0">
                <a:solidFill>
                  <a:prstClr val="black"/>
                </a:solidFill>
              </a:rPr>
              <a:t>Overall VAS score, Mean of 9.13, SD±0.52, overall excellent ratings</a:t>
            </a:r>
          </a:p>
          <a:p>
            <a:pPr lvl="1"/>
            <a:r>
              <a:rPr lang="en-US" sz="2900" dirty="0">
                <a:solidFill>
                  <a:prstClr val="black"/>
                </a:solidFill>
              </a:rPr>
              <a:t>Participants suggested revisions including clarification of proxy rater instructions</a:t>
            </a:r>
          </a:p>
          <a:p>
            <a:pPr lvl="1"/>
            <a:r>
              <a:rPr lang="en-US" sz="2900" dirty="0">
                <a:solidFill>
                  <a:prstClr val="black"/>
                </a:solidFill>
              </a:rPr>
              <a:t>Participants described FTDS as clear and understandable, well explained through instructions and “informative” video, with visuals (result outputs) that “greatly enhance tool” </a:t>
            </a:r>
          </a:p>
          <a:p>
            <a:pPr lvl="1">
              <a:spcAft>
                <a:spcPts val="600"/>
              </a:spcAft>
            </a:pPr>
            <a:r>
              <a:rPr lang="en-US" sz="2900" dirty="0">
                <a:solidFill>
                  <a:prstClr val="black"/>
                </a:solidFill>
              </a:rPr>
              <a:t>Participants perceived FTDS as a “meaningful tool to aid at-risk drivers”</a:t>
            </a:r>
          </a:p>
          <a:p>
            <a:pPr>
              <a:buNone/>
            </a:pPr>
            <a:r>
              <a:rPr lang="en-US" sz="2900" u="sng" dirty="0"/>
              <a:t>Conclusions</a:t>
            </a:r>
            <a:endParaRPr lang="en-US" sz="2900" dirty="0"/>
          </a:p>
          <a:p>
            <a:pPr lvl="1"/>
            <a:r>
              <a:rPr lang="en-US" sz="2900" dirty="0"/>
              <a:t>Proxy raters viewed the FTDS as user-friendly, useful, and acceptable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3962400"/>
            <a:ext cx="8229600" cy="1600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4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26" name="Object 2"/>
          <p:cNvGraphicFramePr>
            <a:graphicFrameLocks noChangeAspect="1"/>
          </p:cNvGraphicFramePr>
          <p:nvPr/>
        </p:nvGraphicFramePr>
        <p:xfrm>
          <a:off x="304800" y="1143000"/>
          <a:ext cx="8220075" cy="659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Document" r:id="rId3" imgW="8669250" imgH="6973728" progId="Word.Document.12">
                  <p:embed/>
                </p:oleObj>
              </mc:Choice>
              <mc:Fallback>
                <p:oleObj name="Document" r:id="rId3" imgW="8669250" imgH="6973728" progId="Word.Document.12">
                  <p:embed/>
                  <p:pic>
                    <p:nvPicPr>
                      <p:cNvPr id="778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143000"/>
                        <a:ext cx="8220075" cy="659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38400" y="152400"/>
            <a:ext cx="419100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Expert Panel Results</a:t>
            </a:r>
          </a:p>
        </p:txBody>
      </p:sp>
      <p:sp>
        <p:nvSpPr>
          <p:cNvPr id="4" name="Rectangle 3"/>
          <p:cNvSpPr/>
          <p:nvPr/>
        </p:nvSpPr>
        <p:spPr>
          <a:xfrm>
            <a:off x="5715000" y="5638800"/>
            <a:ext cx="9144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19200" y="697468"/>
            <a:ext cx="24384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Questions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1200" y="685800"/>
            <a:ext cx="21336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VAS Mean (SD)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24400" y="6324600"/>
            <a:ext cx="44196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Classen, Winter, Velozo, et al., </a:t>
            </a:r>
            <a:r>
              <a:rPr lang="en-US" dirty="0" smtClean="0"/>
              <a:t>2013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3855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50" name="Object 2"/>
          <p:cNvGraphicFramePr>
            <a:graphicFrameLocks noChangeAspect="1"/>
          </p:cNvGraphicFramePr>
          <p:nvPr/>
        </p:nvGraphicFramePr>
        <p:xfrm>
          <a:off x="384175" y="384175"/>
          <a:ext cx="8208963" cy="691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Document" r:id="rId3" imgW="8453600" imgH="7147612" progId="Word.Document.12">
                  <p:embed/>
                </p:oleObj>
              </mc:Choice>
              <mc:Fallback>
                <p:oleObj name="Document" r:id="rId3" imgW="8453600" imgH="7147612" progId="Word.Document.12">
                  <p:embed/>
                  <p:pic>
                    <p:nvPicPr>
                      <p:cNvPr id="788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175" y="384175"/>
                        <a:ext cx="8208963" cy="691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7315200" y="5638800"/>
            <a:ext cx="12954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410200" y="6330712"/>
            <a:ext cx="35052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Classen, Winter, Velozo, et al</a:t>
            </a:r>
            <a:r>
              <a:rPr lang="en-US" dirty="0" smtClean="0"/>
              <a:t>. 2013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2667000" y="228600"/>
            <a:ext cx="3352800" cy="4540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6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Context for older drivers in North America</a:t>
            </a:r>
          </a:p>
          <a:p>
            <a:r>
              <a:rPr lang="en-US" dirty="0" smtClean="0"/>
              <a:t>Early work leading up to FTDS</a:t>
            </a:r>
          </a:p>
          <a:p>
            <a:r>
              <a:rPr lang="en-US" dirty="0" smtClean="0"/>
              <a:t>Development of the FTDS</a:t>
            </a:r>
          </a:p>
          <a:p>
            <a:r>
              <a:rPr lang="en-US" dirty="0" smtClean="0"/>
              <a:t>Psychometrics</a:t>
            </a:r>
          </a:p>
          <a:p>
            <a:r>
              <a:rPr lang="en-US" dirty="0" smtClean="0"/>
              <a:t>Web-based version</a:t>
            </a:r>
          </a:p>
          <a:p>
            <a:r>
              <a:rPr lang="en-US" dirty="0" err="1" smtClean="0"/>
              <a:t>Keyforms</a:t>
            </a:r>
            <a:endParaRPr lang="en-US" dirty="0" smtClean="0"/>
          </a:p>
          <a:p>
            <a:r>
              <a:rPr lang="en-US" dirty="0" smtClean="0"/>
              <a:t>Further developments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91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Keyforms</a:t>
            </a:r>
            <a:r>
              <a:rPr lang="en-US" dirty="0" smtClean="0"/>
              <a:t> &amp; Recommendations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Results </a:t>
            </a:r>
            <a:r>
              <a:rPr lang="en-US" dirty="0"/>
              <a:t>summary</a:t>
            </a:r>
          </a:p>
          <a:p>
            <a:pPr lvl="1"/>
            <a:r>
              <a:rPr lang="en-US" dirty="0"/>
              <a:t>Classifies driver</a:t>
            </a:r>
          </a:p>
          <a:p>
            <a:pPr lvl="1"/>
            <a:r>
              <a:rPr lang="en-US" dirty="0"/>
              <a:t>Provide recommendations</a:t>
            </a:r>
          </a:p>
          <a:p>
            <a:r>
              <a:rPr lang="en-US" dirty="0"/>
              <a:t>Keyforms helps one to observe</a:t>
            </a:r>
          </a:p>
          <a:p>
            <a:pPr lvl="1"/>
            <a:r>
              <a:rPr lang="en-US" dirty="0"/>
              <a:t>What a person can do with/without difficulty</a:t>
            </a:r>
          </a:p>
          <a:p>
            <a:pPr lvl="1"/>
            <a:r>
              <a:rPr lang="en-US" dirty="0"/>
              <a:t>What a person cannot do</a:t>
            </a:r>
          </a:p>
          <a:p>
            <a:pPr lvl="1"/>
            <a:r>
              <a:rPr lang="en-US" dirty="0"/>
              <a:t>“Transition zone”  </a:t>
            </a:r>
          </a:p>
          <a:p>
            <a:pPr lvl="2"/>
            <a:r>
              <a:rPr lang="en-US" dirty="0"/>
              <a:t>Where a person moves from one set of ratings to </a:t>
            </a:r>
            <a:r>
              <a:rPr lang="en-US" dirty="0" smtClean="0"/>
              <a:t>another</a:t>
            </a:r>
          </a:p>
          <a:p>
            <a:r>
              <a:rPr lang="en-US" dirty="0" smtClean="0"/>
              <a:t>Recommendations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to Classify Drivers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46302"/>
            <a:ext cx="5942610" cy="4906898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629400" y="1676400"/>
            <a:ext cx="2133600" cy="1828800"/>
          </a:xfrm>
          <a:prstGeom prst="rect">
            <a:avLst/>
          </a:prstGeom>
          <a:solidFill>
            <a:srgbClr val="FFFFFF"/>
          </a:solidFill>
          <a:ln w="19050" cmpd="sng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altLang="zh-CN" sz="16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宋体" pitchFamily="2" charset="-122"/>
                <a:cs typeface="Arial" pitchFamily="34" charset="0"/>
              </a:rPr>
              <a:t>Seven Critical Items</a:t>
            </a:r>
          </a:p>
          <a:p>
            <a:pPr marL="4763" marR="0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effectLst/>
                <a:latin typeface="+mn-lt"/>
                <a:ea typeface="宋体" pitchFamily="2" charset="-122"/>
                <a:cs typeface="Arial" pitchFamily="34" charset="0"/>
              </a:rPr>
              <a:t>9 Stay in Ln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effectLst/>
                <a:latin typeface="+mn-lt"/>
                <a:ea typeface="宋体" pitchFamily="2" charset="-122"/>
                <a:cs typeface="Arial" pitchFamily="34" charset="0"/>
              </a:rPr>
              <a:t>27 Change Ln mod 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宋体" pitchFamily="2" charset="-122"/>
                <a:cs typeface="Arial" pitchFamily="34" charset="0"/>
              </a:rPr>
              <a:t>traf</a:t>
            </a:r>
            <a:endParaRPr kumimoji="0" lang="en-US" sz="1400" b="0" i="0" u="none" strike="noStrike" cap="none" normalizeH="0" baseline="0" dirty="0">
              <a:ln>
                <a:noFill/>
              </a:ln>
              <a:effectLst/>
              <a:latin typeface="+mn-lt"/>
              <a:ea typeface="宋体" pitchFamily="2" charset="-122"/>
              <a:cs typeface="Arial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effectLst/>
                <a:latin typeface="+mn-lt"/>
                <a:ea typeface="宋体" pitchFamily="2" charset="-122"/>
                <a:cs typeface="Arial" pitchFamily="34" charset="0"/>
              </a:rPr>
              <a:t>30 Maintain Ln when turn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effectLst/>
                <a:latin typeface="+mn-lt"/>
                <a:ea typeface="宋体" pitchFamily="2" charset="-122"/>
                <a:cs typeface="Arial" pitchFamily="34" charset="0"/>
              </a:rPr>
              <a:t>32 Turn 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宋体" pitchFamily="2" charset="-122"/>
                <a:cs typeface="Arial" pitchFamily="34" charset="0"/>
              </a:rPr>
              <a:t>Rt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effectLst/>
                <a:latin typeface="+mn-lt"/>
                <a:ea typeface="宋体" pitchFamily="2" charset="-122"/>
                <a:cs typeface="Arial" pitchFamily="34" charset="0"/>
              </a:rPr>
              <a:t> enter 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宋体" pitchFamily="2" charset="-122"/>
                <a:cs typeface="Arial" pitchFamily="34" charset="0"/>
              </a:rPr>
              <a:t>traf</a:t>
            </a:r>
            <a:endParaRPr kumimoji="0" lang="en-US" sz="1400" b="0" i="0" u="none" strike="noStrike" cap="none" normalizeH="0" baseline="0" dirty="0">
              <a:ln>
                <a:noFill/>
              </a:ln>
              <a:effectLst/>
              <a:latin typeface="+mn-lt"/>
              <a:ea typeface="宋体" pitchFamily="2" charset="-122"/>
              <a:cs typeface="Arial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Arial" pitchFamily="34" charset="0"/>
              </a:rPr>
              <a:t>39 Let turn into 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Arial" pitchFamily="34" charset="0"/>
              </a:rPr>
              <a:t>traf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宋体" pitchFamily="2" charset="-122"/>
              <a:cs typeface="Arial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Arial" pitchFamily="34" charset="0"/>
              </a:rPr>
              <a:t>41 Stay within Ln mark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1400" dirty="0">
                <a:latin typeface="+mn-lt"/>
                <a:ea typeface="宋体" pitchFamily="2" charset="-122"/>
                <a:cs typeface="Arial" pitchFamily="34" charset="0"/>
              </a:rPr>
              <a:t>42 Stay within Ln </a:t>
            </a:r>
            <a:r>
              <a:rPr lang="en-US" sz="1400" dirty="0" err="1">
                <a:latin typeface="+mn-lt"/>
                <a:ea typeface="宋体" pitchFamily="2" charset="-122"/>
                <a:cs typeface="Arial" pitchFamily="34" charset="0"/>
              </a:rPr>
              <a:t>absn</a:t>
            </a:r>
            <a:endParaRPr lang="en-US" sz="1400" dirty="0">
              <a:latin typeface="+mn-lt"/>
              <a:ea typeface="宋体" pitchFamily="2" charset="-122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05600" y="3886200"/>
            <a:ext cx="1560877" cy="338554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1600" b="1" u="sng" dirty="0">
                <a:solidFill>
                  <a:srgbClr val="FF0000"/>
                </a:solidFill>
                <a:latin typeface="+mn-lt"/>
              </a:rPr>
              <a:t>Cutoff 1 </a:t>
            </a:r>
            <a:r>
              <a:rPr lang="en-US" sz="1600" dirty="0">
                <a:latin typeface="+mn-lt"/>
              </a:rPr>
              <a:t>= 56.68 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752600" y="3124200"/>
            <a:ext cx="4876800" cy="7620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3" idx="1"/>
          </p:cNvCxnSpPr>
          <p:nvPr/>
        </p:nvCxnSpPr>
        <p:spPr>
          <a:xfrm flipV="1">
            <a:off x="1676400" y="4055477"/>
            <a:ext cx="5029200" cy="745124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676400" y="4800600"/>
            <a:ext cx="5029200" cy="7620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705600" y="4495800"/>
            <a:ext cx="1618585" cy="338554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1600" b="1" u="sng" dirty="0">
                <a:solidFill>
                  <a:srgbClr val="FF0000"/>
                </a:solidFill>
                <a:latin typeface="+mn-lt"/>
              </a:rPr>
              <a:t>Cutoff 2</a:t>
            </a:r>
            <a:r>
              <a:rPr lang="en-US" sz="1600" dirty="0">
                <a:latin typeface="+mn-lt"/>
              </a:rPr>
              <a:t> = 73.895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473950" y="5212140"/>
            <a:ext cx="2232534" cy="1569660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  <a:prstDash val="sysDash"/>
          </a:ln>
        </p:spPr>
        <p:txBody>
          <a:bodyPr wrap="none">
            <a:spAutoFit/>
          </a:bodyPr>
          <a:lstStyle/>
          <a:p>
            <a:r>
              <a:rPr lang="en-US" sz="1600" b="1" u="sng" dirty="0">
                <a:solidFill>
                  <a:srgbClr val="FF0000"/>
                </a:solidFill>
                <a:latin typeface="+mn-lt"/>
              </a:rPr>
              <a:t>Four Main Groups (A-D)</a:t>
            </a:r>
          </a:p>
          <a:p>
            <a:r>
              <a:rPr lang="en-US" sz="1600" dirty="0">
                <a:solidFill>
                  <a:srgbClr val="FF0000"/>
                </a:solidFill>
              </a:rPr>
              <a:t>2 </a:t>
            </a:r>
            <a:r>
              <a:rPr lang="en-US" sz="1600" dirty="0">
                <a:solidFill>
                  <a:srgbClr val="FF0000"/>
                </a:solidFill>
                <a:latin typeface="+mn-lt"/>
              </a:rPr>
              <a:t>subgroups (A-D: 1-2</a:t>
            </a:r>
            <a:r>
              <a:rPr lang="en-US" sz="1600" dirty="0">
                <a:latin typeface="+mn-lt"/>
              </a:rPr>
              <a:t>)</a:t>
            </a:r>
          </a:p>
          <a:p>
            <a:r>
              <a:rPr lang="en-US" sz="1600" dirty="0">
                <a:latin typeface="+mn-lt"/>
              </a:rPr>
              <a:t>A= Accomplished Driver</a:t>
            </a:r>
          </a:p>
          <a:p>
            <a:r>
              <a:rPr lang="en-US" sz="1600" dirty="0"/>
              <a:t>B= Routine Driver</a:t>
            </a:r>
          </a:p>
          <a:p>
            <a:r>
              <a:rPr lang="en-US" sz="1600" dirty="0">
                <a:latin typeface="+mn-lt"/>
              </a:rPr>
              <a:t>C= At-risk Driver</a:t>
            </a:r>
          </a:p>
          <a:p>
            <a:r>
              <a:rPr lang="en-US" sz="1600" dirty="0">
                <a:latin typeface="+mn-lt"/>
              </a:rPr>
              <a:t>D= Misfit the Model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4572000" y="5562600"/>
            <a:ext cx="1905000" cy="7620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1447800" y="5638800"/>
            <a:ext cx="4953000" cy="60960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04800" y="1676400"/>
            <a:ext cx="1447800" cy="4876800"/>
          </a:xfrm>
          <a:prstGeom prst="rect">
            <a:avLst/>
          </a:prstGeom>
          <a:solidFill>
            <a:schemeClr val="accent6">
              <a:lumMod val="60000"/>
              <a:lumOff val="40000"/>
              <a:alpha val="32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17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3" grpId="1" animBg="1"/>
      <p:bldP spid="16" grpId="0" animBg="1"/>
      <p:bldP spid="18" grpId="0" animBg="1"/>
      <p:bldP spid="2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00600" y="228600"/>
            <a:ext cx="3505200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Example of the </a:t>
            </a:r>
            <a:r>
              <a:rPr lang="en-US" sz="2000" dirty="0" smtClean="0"/>
              <a:t>Web-Based </a:t>
            </a:r>
            <a:r>
              <a:rPr lang="en-US" sz="2000" dirty="0"/>
              <a:t>Keyform and Recommendations</a:t>
            </a:r>
          </a:p>
        </p:txBody>
      </p:sp>
      <p:pic>
        <p:nvPicPr>
          <p:cNvPr id="5" name="Picture 4" descr="sdbm1098_keyfor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078238" cy="6858000"/>
          </a:xfrm>
          <a:prstGeom prst="rect">
            <a:avLst/>
          </a:prstGeom>
        </p:spPr>
      </p:pic>
      <p:pic>
        <p:nvPicPr>
          <p:cNvPr id="6" name="Picture 5" descr="sdbm1098_recommendation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56351" y="1417320"/>
            <a:ext cx="5911449" cy="429768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3124200" y="1371600"/>
            <a:ext cx="1828800" cy="457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5505271"/>
            <a:ext cx="2057400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1600" u="sng" dirty="0"/>
              <a:t>Rating scale </a:t>
            </a:r>
          </a:p>
          <a:p>
            <a:pPr marL="342900" indent="-342900">
              <a:buAutoNum type="arabicPeriod"/>
            </a:pPr>
            <a:r>
              <a:rPr lang="en-US" sz="1400" dirty="0"/>
              <a:t>Very Difficult</a:t>
            </a:r>
          </a:p>
          <a:p>
            <a:pPr marL="342900" indent="-342900">
              <a:buAutoNum type="arabicPeriod"/>
            </a:pPr>
            <a:r>
              <a:rPr lang="en-US" sz="1400" dirty="0"/>
              <a:t>Somewhat Difficult</a:t>
            </a:r>
          </a:p>
          <a:p>
            <a:pPr marL="342900" indent="-342900">
              <a:buAutoNum type="arabicPeriod"/>
            </a:pPr>
            <a:r>
              <a:rPr lang="en-US" sz="1400" dirty="0"/>
              <a:t>A Little Difficult</a:t>
            </a:r>
          </a:p>
          <a:p>
            <a:pPr marL="342900" indent="-342900">
              <a:buAutoNum type="arabicPeriod"/>
            </a:pPr>
            <a:r>
              <a:rPr lang="en-US" sz="1400" dirty="0"/>
              <a:t>Not Difficult</a:t>
            </a:r>
          </a:p>
        </p:txBody>
      </p:sp>
      <p:sp>
        <p:nvSpPr>
          <p:cNvPr id="8" name="Rectangle 7"/>
          <p:cNvSpPr/>
          <p:nvPr/>
        </p:nvSpPr>
        <p:spPr>
          <a:xfrm>
            <a:off x="3124200" y="1828800"/>
            <a:ext cx="5943600" cy="1752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56350" y="3627120"/>
            <a:ext cx="5911449" cy="20878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76600" y="6019800"/>
            <a:ext cx="14478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Easiest items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00400" y="304800"/>
            <a:ext cx="14478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Most difficult items</a:t>
            </a:r>
          </a:p>
        </p:txBody>
      </p:sp>
      <p:sp>
        <p:nvSpPr>
          <p:cNvPr id="13" name="Left Arrow 12"/>
          <p:cNvSpPr/>
          <p:nvPr/>
        </p:nvSpPr>
        <p:spPr>
          <a:xfrm>
            <a:off x="3124200" y="990600"/>
            <a:ext cx="978408" cy="304800"/>
          </a:xfrm>
          <a:prstGeom prst="lef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09800" y="6248400"/>
            <a:ext cx="838200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Items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371600" y="0"/>
            <a:ext cx="304800" cy="381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062pd_keyfor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304800"/>
            <a:ext cx="3045484" cy="6492240"/>
          </a:xfrm>
          <a:prstGeom prst="rect">
            <a:avLst/>
          </a:prstGeom>
        </p:spPr>
      </p:pic>
      <p:pic>
        <p:nvPicPr>
          <p:cNvPr id="8" name="Picture 7" descr="sdbm1040_keyfor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32118" y="289560"/>
            <a:ext cx="3035682" cy="64922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74084" y="2133600"/>
            <a:ext cx="2669516" cy="31393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Should Driver A continue to drive?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Should Driver B continue to drive?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What are the next steps for each of the drivers?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Who needs referral to a CDRS?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If you are the family member for driver A and B what would you do?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25316" y="289560"/>
            <a:ext cx="106931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Driver 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01716" y="304800"/>
            <a:ext cx="106931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Driver 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74084" y="5401270"/>
            <a:ext cx="1221716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 little to somewhat difficult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74284" y="5449669"/>
            <a:ext cx="1069316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 difficulty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25316" y="1094601"/>
            <a:ext cx="1270484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Somewhat to very</a:t>
            </a:r>
          </a:p>
          <a:p>
            <a:r>
              <a:rPr lang="en-US" dirty="0"/>
              <a:t>difficult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29148" y="1066722"/>
            <a:ext cx="1069316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 little difficulty</a:t>
            </a:r>
          </a:p>
        </p:txBody>
      </p:sp>
      <p:sp>
        <p:nvSpPr>
          <p:cNvPr id="2" name="Oval 1"/>
          <p:cNvSpPr/>
          <p:nvPr/>
        </p:nvSpPr>
        <p:spPr>
          <a:xfrm>
            <a:off x="1066800" y="381000"/>
            <a:ext cx="304800" cy="2778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7519" y="345989"/>
            <a:ext cx="329213" cy="2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88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Research</a:t>
            </a:r>
          </a:p>
        </p:txBody>
      </p:sp>
      <p:sp>
        <p:nvSpPr>
          <p:cNvPr id="3" name="Right Arrow 2"/>
          <p:cNvSpPr/>
          <p:nvPr/>
        </p:nvSpPr>
        <p:spPr>
          <a:xfrm>
            <a:off x="152400" y="4114800"/>
            <a:ext cx="8763000" cy="457200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Wed-based version   Pilot testing           Implementation     Translation       Next Steps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752601"/>
            <a:ext cx="32766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Web-based FTDS &amp; Keyform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3124200"/>
            <a:ext cx="12192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CDRS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1295400"/>
            <a:ext cx="3352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PHASE 4</a:t>
            </a:r>
          </a:p>
        </p:txBody>
      </p:sp>
      <p:sp>
        <p:nvSpPr>
          <p:cNvPr id="10" name="TextBox 9"/>
          <p:cNvSpPr txBox="1"/>
          <p:nvPr/>
        </p:nvSpPr>
        <p:spPr>
          <a:xfrm rot="10800000" flipV="1">
            <a:off x="228600" y="2209800"/>
            <a:ext cx="16764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Focus Groups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2678668"/>
            <a:ext cx="12192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0" y="1295400"/>
            <a:ext cx="1447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PHASE 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38600" y="2743200"/>
            <a:ext cx="990600" cy="381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AOTA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38600" y="2286000"/>
            <a:ext cx="990600" cy="381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AARP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2400" y="5867400"/>
            <a:ext cx="14478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April 2012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09800" y="2667000"/>
            <a:ext cx="990600" cy="381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Manual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057400" y="2209800"/>
            <a:ext cx="12954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Beta test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810000" y="1752600"/>
            <a:ext cx="14478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Implement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905000" y="5867400"/>
            <a:ext cx="15240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October  2012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733800" y="5867400"/>
            <a:ext cx="14478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Dec </a:t>
            </a:r>
            <a:r>
              <a:rPr lang="en-US" dirty="0" smtClean="0"/>
              <a:t>2013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2209800" y="3581400"/>
            <a:ext cx="6858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Pilot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81000" y="3593068"/>
            <a:ext cx="12192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Caregivers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209800" y="3124200"/>
            <a:ext cx="9144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Videos</a:t>
            </a:r>
          </a:p>
        </p:txBody>
      </p:sp>
      <p:sp>
        <p:nvSpPr>
          <p:cNvPr id="63" name="Striped Right Arrow 62"/>
          <p:cNvSpPr/>
          <p:nvPr/>
        </p:nvSpPr>
        <p:spPr>
          <a:xfrm>
            <a:off x="0" y="6477000"/>
            <a:ext cx="8686800" cy="45719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52400" y="6324600"/>
            <a:ext cx="13716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FDOT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810000" y="4648200"/>
            <a:ext cx="1676400" cy="58477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beve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Manuscript</a:t>
            </a:r>
          </a:p>
          <a:p>
            <a:r>
              <a:rPr lang="en-US" sz="1400" dirty="0">
                <a:solidFill>
                  <a:srgbClr val="FF0000"/>
                </a:solidFill>
              </a:rPr>
              <a:t>Final psychometrics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038600" y="3276600"/>
            <a:ext cx="9906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AAA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038600" y="3733800"/>
            <a:ext cx="990600" cy="381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You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446776" y="5867400"/>
            <a:ext cx="1353312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Jan </a:t>
            </a:r>
            <a:r>
              <a:rPr lang="en-US" sz="1400" dirty="0" smtClean="0"/>
              <a:t>2014-Dec 2015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5410200" y="1295400"/>
            <a:ext cx="1447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PHASE 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905000" y="4572000"/>
            <a:ext cx="1447800" cy="861774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beve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Two Manuscripts</a:t>
            </a:r>
          </a:p>
          <a:p>
            <a:r>
              <a:rPr lang="en-US" sz="1400" dirty="0">
                <a:solidFill>
                  <a:srgbClr val="FF0000"/>
                </a:solidFill>
              </a:rPr>
              <a:t>Focus </a:t>
            </a:r>
            <a:r>
              <a:rPr lang="en-US" sz="1400" dirty="0" smtClean="0">
                <a:solidFill>
                  <a:srgbClr val="FF0000"/>
                </a:solidFill>
              </a:rPr>
              <a:t>groups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28488" y="1772335"/>
            <a:ext cx="1371600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Canadian Context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5621125" y="4634924"/>
            <a:ext cx="1389275" cy="646331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beve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Three Manuscripts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3" grpId="0" animBg="1"/>
      <p:bldP spid="24" grpId="0" animBg="1"/>
      <p:bldP spid="31" grpId="0" animBg="1"/>
      <p:bldP spid="41" grpId="0" animBg="1"/>
      <p:bldP spid="43" grpId="0" animBg="1"/>
      <p:bldP spid="64" grpId="0" animBg="1"/>
      <p:bldP spid="39" grpId="0" animBg="1"/>
      <p:bldP spid="27" grpId="0" animBg="1"/>
      <p:bldP spid="32" grpId="0" animBg="1"/>
      <p:bldP spid="34" grpId="0" animBg="1"/>
      <p:bldP spid="37" grpId="0" animBg="1"/>
      <p:bldP spid="4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CA" dirty="0"/>
              <a:t>Developing a Canadian-specific version of the </a:t>
            </a:r>
            <a:r>
              <a:rPr lang="en-CA" dirty="0" smtClean="0"/>
              <a:t>FTDS</a:t>
            </a:r>
            <a:r>
              <a:rPr lang="en-CA" baseline="30000" dirty="0" smtClean="0"/>
              <a:t>©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62500" lnSpcReduction="20000"/>
          </a:bodyPr>
          <a:lstStyle/>
          <a:p>
            <a:r>
              <a:rPr lang="en-CA" b="1" dirty="0"/>
              <a:t>Objective.</a:t>
            </a:r>
            <a:r>
              <a:rPr lang="en-CA" dirty="0"/>
              <a:t> To identify the </a:t>
            </a:r>
            <a:r>
              <a:rPr lang="en-CA" dirty="0">
                <a:solidFill>
                  <a:srgbClr val="FF0000"/>
                </a:solidFill>
              </a:rPr>
              <a:t>FTDS resources/recommendations </a:t>
            </a:r>
            <a:r>
              <a:rPr lang="en-CA" dirty="0"/>
              <a:t>appropriate for Canadian users; and </a:t>
            </a:r>
            <a:r>
              <a:rPr lang="en-CA" dirty="0">
                <a:solidFill>
                  <a:srgbClr val="FF0000"/>
                </a:solidFill>
              </a:rPr>
              <a:t>identify the barriers</a:t>
            </a:r>
            <a:r>
              <a:rPr lang="en-CA" dirty="0"/>
              <a:t> that Canadian stakeholders experience when promoting older driver fitness. </a:t>
            </a:r>
            <a:endParaRPr lang="en-CA" dirty="0" smtClean="0"/>
          </a:p>
          <a:p>
            <a:endParaRPr lang="en-CA" dirty="0" smtClean="0"/>
          </a:p>
          <a:p>
            <a:r>
              <a:rPr lang="en-CA" b="1" dirty="0" smtClean="0"/>
              <a:t>Methods</a:t>
            </a:r>
            <a:r>
              <a:rPr lang="en-CA" b="1" dirty="0"/>
              <a:t>.</a:t>
            </a:r>
            <a:r>
              <a:rPr lang="en-CA" dirty="0"/>
              <a:t> </a:t>
            </a:r>
            <a:r>
              <a:rPr lang="en-CA" dirty="0">
                <a:solidFill>
                  <a:srgbClr val="FF0000"/>
                </a:solidFill>
              </a:rPr>
              <a:t>Twenty stakeholders from 3 provinces </a:t>
            </a:r>
            <a:r>
              <a:rPr lang="en-CA" dirty="0"/>
              <a:t>(8 </a:t>
            </a:r>
            <a:r>
              <a:rPr lang="en-CA" dirty="0" smtClean="0"/>
              <a:t>OTs, </a:t>
            </a:r>
            <a:r>
              <a:rPr lang="en-CA" dirty="0"/>
              <a:t>3 </a:t>
            </a:r>
            <a:r>
              <a:rPr lang="en-CA" dirty="0" smtClean="0"/>
              <a:t>CDRS, </a:t>
            </a:r>
            <a:r>
              <a:rPr lang="en-CA" dirty="0"/>
              <a:t>4 physicians, and 5 members of advocacy organizations) participated in semi-structured interviews. We conducted </a:t>
            </a:r>
            <a:r>
              <a:rPr lang="en-CA" dirty="0">
                <a:solidFill>
                  <a:srgbClr val="FF0000"/>
                </a:solidFill>
              </a:rPr>
              <a:t>summative and thematic content analysis</a:t>
            </a:r>
            <a:r>
              <a:rPr lang="en-CA" dirty="0"/>
              <a:t>. </a:t>
            </a:r>
            <a:endParaRPr lang="en-CA" dirty="0" smtClean="0"/>
          </a:p>
          <a:p>
            <a:pPr marL="0" indent="0">
              <a:buNone/>
            </a:pPr>
            <a:endParaRPr lang="en-CA" dirty="0" smtClean="0"/>
          </a:p>
          <a:p>
            <a:r>
              <a:rPr lang="en-CA" b="1" dirty="0" smtClean="0"/>
              <a:t>Results</a:t>
            </a:r>
            <a:r>
              <a:rPr lang="en-CA" b="1" dirty="0"/>
              <a:t>. </a:t>
            </a:r>
            <a:r>
              <a:rPr lang="en-CA" dirty="0"/>
              <a:t>A </a:t>
            </a:r>
            <a:r>
              <a:rPr lang="en-CA" dirty="0">
                <a:solidFill>
                  <a:srgbClr val="FF0000"/>
                </a:solidFill>
              </a:rPr>
              <a:t>comprehensive set of resources/recommendations </a:t>
            </a:r>
            <a:r>
              <a:rPr lang="en-CA" dirty="0"/>
              <a:t>was identified. </a:t>
            </a:r>
            <a:r>
              <a:rPr lang="en-CA" dirty="0">
                <a:solidFill>
                  <a:srgbClr val="FF0000"/>
                </a:solidFill>
              </a:rPr>
              <a:t>Barriers</a:t>
            </a:r>
            <a:r>
              <a:rPr lang="en-CA" dirty="0"/>
              <a:t> to older driver fitness decisions included: fear of losing the license, compromising the physician client relationship, insufficient training/resources for healthcare professionals, and inadequate alternative transportation. </a:t>
            </a:r>
            <a:endParaRPr lang="en-CA" dirty="0" smtClean="0"/>
          </a:p>
          <a:p>
            <a:endParaRPr lang="en-CA" dirty="0" smtClean="0"/>
          </a:p>
          <a:p>
            <a:r>
              <a:rPr lang="en-CA" b="1" dirty="0" smtClean="0"/>
              <a:t>Conclusions</a:t>
            </a:r>
            <a:r>
              <a:rPr lang="en-CA" b="1" dirty="0"/>
              <a:t>.</a:t>
            </a:r>
            <a:r>
              <a:rPr lang="en-CA" dirty="0"/>
              <a:t> </a:t>
            </a:r>
            <a:r>
              <a:rPr lang="en-CA" dirty="0">
                <a:solidFill>
                  <a:srgbClr val="FF0000"/>
                </a:solidFill>
              </a:rPr>
              <a:t>Canadian context-specific resources/recommendations were integrated into a Canadian version of the FTDS</a:t>
            </a:r>
            <a:r>
              <a:rPr lang="en-CA" dirty="0"/>
              <a:t>. This version may better serve Canadian older drivers, caregivers and healthcare professionals.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19600" y="6488668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Classen, Alvarez,  et al. OTJR, 2016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4038600"/>
            <a:ext cx="8229600" cy="1295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Research</a:t>
            </a:r>
          </a:p>
        </p:txBody>
      </p:sp>
      <p:sp>
        <p:nvSpPr>
          <p:cNvPr id="3" name="Right Arrow 2"/>
          <p:cNvSpPr/>
          <p:nvPr/>
        </p:nvSpPr>
        <p:spPr>
          <a:xfrm>
            <a:off x="152400" y="4114800"/>
            <a:ext cx="8763000" cy="457200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Wed-based version   Pilot testing           Implementation     Translation       Next Steps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752601"/>
            <a:ext cx="32766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Web-based FTDS &amp; Keyform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3124200"/>
            <a:ext cx="12192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CDRS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1295400"/>
            <a:ext cx="3352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PHASE 4</a:t>
            </a:r>
          </a:p>
        </p:txBody>
      </p:sp>
      <p:sp>
        <p:nvSpPr>
          <p:cNvPr id="10" name="TextBox 9"/>
          <p:cNvSpPr txBox="1"/>
          <p:nvPr/>
        </p:nvSpPr>
        <p:spPr>
          <a:xfrm rot="10800000" flipV="1">
            <a:off x="228600" y="2209800"/>
            <a:ext cx="16764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Focus Groups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2678668"/>
            <a:ext cx="12192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0" y="1295400"/>
            <a:ext cx="1447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PHASE 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38600" y="2743200"/>
            <a:ext cx="990600" cy="381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AOTA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38600" y="2286000"/>
            <a:ext cx="990600" cy="381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AARP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2400" y="5867400"/>
            <a:ext cx="14478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April 2012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09800" y="2667000"/>
            <a:ext cx="990600" cy="381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Manual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057400" y="2209800"/>
            <a:ext cx="12954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Beta test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810000" y="1752600"/>
            <a:ext cx="14478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Implement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905000" y="5867400"/>
            <a:ext cx="15240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October  2012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733800" y="5867400"/>
            <a:ext cx="14478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Dec </a:t>
            </a:r>
            <a:r>
              <a:rPr lang="en-US" dirty="0" smtClean="0"/>
              <a:t>2013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2209800" y="3581400"/>
            <a:ext cx="6858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Pilot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81000" y="3593068"/>
            <a:ext cx="12192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Caregivers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209800" y="3124200"/>
            <a:ext cx="9144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Videos</a:t>
            </a:r>
          </a:p>
        </p:txBody>
      </p:sp>
      <p:sp>
        <p:nvSpPr>
          <p:cNvPr id="63" name="Striped Right Arrow 62"/>
          <p:cNvSpPr/>
          <p:nvPr/>
        </p:nvSpPr>
        <p:spPr>
          <a:xfrm>
            <a:off x="0" y="6477000"/>
            <a:ext cx="8686800" cy="45719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52400" y="6324600"/>
            <a:ext cx="13716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FDOT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810000" y="4648200"/>
            <a:ext cx="1676400" cy="58477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beve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Manuscript</a:t>
            </a:r>
          </a:p>
          <a:p>
            <a:r>
              <a:rPr lang="en-US" sz="1400" dirty="0">
                <a:solidFill>
                  <a:srgbClr val="FF0000"/>
                </a:solidFill>
              </a:rPr>
              <a:t>Final psychometrics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038600" y="3276600"/>
            <a:ext cx="9906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AAA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038600" y="3733800"/>
            <a:ext cx="990600" cy="381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You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446776" y="5867400"/>
            <a:ext cx="1353312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Jan </a:t>
            </a:r>
            <a:r>
              <a:rPr lang="en-US" sz="1400" dirty="0" smtClean="0"/>
              <a:t>2014-Dec 2015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5410200" y="1295400"/>
            <a:ext cx="1447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PHASE 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448300" y="2551212"/>
            <a:ext cx="1371600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Consumer Patterns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905000" y="4572000"/>
            <a:ext cx="1447800" cy="861774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beve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Two Manuscripts</a:t>
            </a:r>
          </a:p>
          <a:p>
            <a:r>
              <a:rPr lang="en-US" sz="1400" dirty="0">
                <a:solidFill>
                  <a:srgbClr val="FF0000"/>
                </a:solidFill>
              </a:rPr>
              <a:t>Focus </a:t>
            </a:r>
            <a:r>
              <a:rPr lang="en-US" sz="1400" dirty="0" smtClean="0">
                <a:solidFill>
                  <a:srgbClr val="FF0000"/>
                </a:solidFill>
              </a:rPr>
              <a:t>groups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28488" y="1772335"/>
            <a:ext cx="1371600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Canadian Context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5621125" y="4634924"/>
            <a:ext cx="1389275" cy="646331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beve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Three Manuscripts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09600" y="51375"/>
            <a:ext cx="7848599" cy="9906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More than </a:t>
            </a:r>
            <a:r>
              <a:rPr lang="en-US" dirty="0" smtClean="0">
                <a:solidFill>
                  <a:schemeClr val="tx1"/>
                </a:solidFill>
              </a:rPr>
              <a:t>38,000 </a:t>
            </a:r>
            <a:r>
              <a:rPr lang="en-US" dirty="0" smtClean="0">
                <a:solidFill>
                  <a:schemeClr val="tx1"/>
                </a:solidFill>
              </a:rPr>
              <a:t>people has accessed the FTDS from Jan 2013-Feb 2019. Countries are U.S., Canada, Japan, England, Europe and elsewhere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33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3" grpId="0" animBg="1"/>
      <p:bldP spid="35" grpId="0" animBg="1"/>
      <p:bldP spid="3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Consumer Patterns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  <a:ln>
            <a:solidFill>
              <a:schemeClr val="accent1"/>
            </a:solidFill>
          </a:ln>
        </p:spPr>
        <p:txBody>
          <a:bodyPr>
            <a:normAutofit fontScale="55000" lnSpcReduction="20000"/>
          </a:bodyPr>
          <a:lstStyle/>
          <a:p>
            <a:r>
              <a:rPr lang="en-CA" b="1" dirty="0" smtClean="0"/>
              <a:t>Purpose</a:t>
            </a:r>
          </a:p>
          <a:p>
            <a:pPr lvl="1"/>
            <a:r>
              <a:rPr lang="en-CA" dirty="0" smtClean="0"/>
              <a:t>To </a:t>
            </a:r>
            <a:r>
              <a:rPr lang="en-CA" dirty="0"/>
              <a:t>identify areas in need of improvement for the FTDS by </a:t>
            </a:r>
            <a:r>
              <a:rPr lang="en-CA" dirty="0">
                <a:solidFill>
                  <a:srgbClr val="FF0000"/>
                </a:solidFill>
              </a:rPr>
              <a:t>identifying patterns and trends </a:t>
            </a:r>
            <a:r>
              <a:rPr lang="en-CA" dirty="0"/>
              <a:t>of Canadian users and providing recommendations to increase the </a:t>
            </a:r>
            <a:r>
              <a:rPr lang="en-CA" i="1" dirty="0"/>
              <a:t>usage</a:t>
            </a:r>
            <a:r>
              <a:rPr lang="en-CA" dirty="0"/>
              <a:t>,</a:t>
            </a:r>
            <a:r>
              <a:rPr lang="en-CA" i="1" dirty="0"/>
              <a:t> reach</a:t>
            </a:r>
            <a:r>
              <a:rPr lang="en-CA" dirty="0"/>
              <a:t> and </a:t>
            </a:r>
            <a:r>
              <a:rPr lang="en-CA" i="1" dirty="0"/>
              <a:t>potential</a:t>
            </a:r>
            <a:r>
              <a:rPr lang="en-CA" dirty="0"/>
              <a:t> </a:t>
            </a:r>
            <a:r>
              <a:rPr lang="en-CA" i="1" dirty="0"/>
              <a:t>impact</a:t>
            </a:r>
            <a:r>
              <a:rPr lang="en-CA" dirty="0"/>
              <a:t> </a:t>
            </a:r>
            <a:endParaRPr lang="en-CA" dirty="0" smtClean="0"/>
          </a:p>
          <a:p>
            <a:r>
              <a:rPr lang="en-CA" b="1" dirty="0" smtClean="0"/>
              <a:t>Methods</a:t>
            </a:r>
          </a:p>
          <a:p>
            <a:pPr lvl="1"/>
            <a:r>
              <a:rPr lang="en-CA" dirty="0" smtClean="0"/>
              <a:t>Monthly </a:t>
            </a:r>
            <a:r>
              <a:rPr lang="en-CA" dirty="0">
                <a:solidFill>
                  <a:srgbClr val="FF0000"/>
                </a:solidFill>
              </a:rPr>
              <a:t>Google Analytics </a:t>
            </a:r>
            <a:r>
              <a:rPr lang="en-CA" dirty="0"/>
              <a:t>reports to calculate descriptive statistics for webpage and session specific variables. </a:t>
            </a:r>
            <a:endParaRPr lang="en-CA" dirty="0" smtClean="0"/>
          </a:p>
          <a:p>
            <a:pPr lvl="1"/>
            <a:r>
              <a:rPr lang="en-US" dirty="0" smtClean="0"/>
              <a:t>Variables </a:t>
            </a:r>
            <a:r>
              <a:rPr lang="en-US" dirty="0"/>
              <a:t>were separated into </a:t>
            </a:r>
            <a:r>
              <a:rPr lang="en-US" dirty="0">
                <a:solidFill>
                  <a:srgbClr val="FF0000"/>
                </a:solidFill>
              </a:rPr>
              <a:t>Year 1 and Year 2</a:t>
            </a:r>
            <a:r>
              <a:rPr lang="en-US" dirty="0"/>
              <a:t>, and were compared using the independent sample t-test. </a:t>
            </a:r>
            <a:endParaRPr lang="en-US" dirty="0" smtClean="0"/>
          </a:p>
          <a:p>
            <a:r>
              <a:rPr lang="en-US" b="1" dirty="0" smtClean="0"/>
              <a:t>Results</a:t>
            </a:r>
          </a:p>
          <a:p>
            <a:pPr lvl="1"/>
            <a:r>
              <a:rPr lang="en-US" dirty="0" smtClean="0"/>
              <a:t>Patterns identified </a:t>
            </a:r>
            <a:r>
              <a:rPr lang="en-US" dirty="0"/>
              <a:t>for session and webpage specific variables, e.g., users </a:t>
            </a:r>
            <a:r>
              <a:rPr lang="en-US" dirty="0">
                <a:solidFill>
                  <a:srgbClr val="FF0000"/>
                </a:solidFill>
              </a:rPr>
              <a:t>spend less than the </a:t>
            </a:r>
            <a:r>
              <a:rPr lang="en-US" dirty="0"/>
              <a:t>recommended </a:t>
            </a:r>
            <a:r>
              <a:rPr lang="en-US" dirty="0">
                <a:solidFill>
                  <a:srgbClr val="FF0000"/>
                </a:solidFill>
              </a:rPr>
              <a:t>20 minutes</a:t>
            </a:r>
            <a:r>
              <a:rPr lang="en-US" dirty="0"/>
              <a:t> to complete the FTDS. </a:t>
            </a:r>
            <a:endParaRPr lang="en-US" dirty="0" smtClean="0"/>
          </a:p>
          <a:p>
            <a:pPr lvl="1"/>
            <a:r>
              <a:rPr lang="en-US" dirty="0" smtClean="0"/>
              <a:t>Significant </a:t>
            </a:r>
            <a:r>
              <a:rPr lang="en-US" dirty="0">
                <a:solidFill>
                  <a:srgbClr val="FF0000"/>
                </a:solidFill>
              </a:rPr>
              <a:t>decrease in the number of French speaking users </a:t>
            </a:r>
            <a:r>
              <a:rPr lang="en-US" dirty="0"/>
              <a:t>(</a:t>
            </a:r>
            <a:r>
              <a:rPr lang="en-US" i="1" dirty="0"/>
              <a:t>t </a:t>
            </a:r>
            <a:r>
              <a:rPr lang="en-US" dirty="0"/>
              <a:t>(22) = .01, </a:t>
            </a:r>
            <a:r>
              <a:rPr lang="en-US" i="1" dirty="0"/>
              <a:t>p </a:t>
            </a:r>
            <a:r>
              <a:rPr lang="en-US" dirty="0"/>
              <a:t>&lt; .05) from Year 1 to Year 2. </a:t>
            </a:r>
            <a:endParaRPr lang="en-US" dirty="0" smtClean="0"/>
          </a:p>
          <a:p>
            <a:r>
              <a:rPr lang="en-US" b="1" dirty="0" smtClean="0"/>
              <a:t>Conclusion</a:t>
            </a:r>
            <a:endParaRPr lang="en-US" b="1" dirty="0"/>
          </a:p>
          <a:p>
            <a:pPr lvl="1"/>
            <a:r>
              <a:rPr lang="en-US" dirty="0" smtClean="0"/>
              <a:t>In </a:t>
            </a:r>
            <a:r>
              <a:rPr lang="en-US" dirty="0"/>
              <a:t>its current format, Canadians across the country are able to easily access and utilize the FTDS for screening older drivers. </a:t>
            </a:r>
            <a:endParaRPr lang="en-US" dirty="0" smtClean="0"/>
          </a:p>
          <a:p>
            <a:pPr lvl="1"/>
            <a:r>
              <a:rPr lang="en-US" dirty="0" smtClean="0"/>
              <a:t>However</a:t>
            </a:r>
            <a:r>
              <a:rPr lang="en-US" dirty="0"/>
              <a:t>, implementing suggested recommendations </a:t>
            </a:r>
            <a:r>
              <a:rPr lang="en-CA" dirty="0"/>
              <a:t>(e.g., </a:t>
            </a:r>
            <a:r>
              <a:rPr lang="en-CA" dirty="0">
                <a:solidFill>
                  <a:srgbClr val="FF0000"/>
                </a:solidFill>
              </a:rPr>
              <a:t>short form FTDS</a:t>
            </a:r>
            <a:r>
              <a:rPr lang="en-CA" dirty="0"/>
              <a:t>), may increase the </a:t>
            </a:r>
            <a:r>
              <a:rPr lang="en-CA" dirty="0">
                <a:solidFill>
                  <a:srgbClr val="FF0000"/>
                </a:solidFill>
              </a:rPr>
              <a:t>overall</a:t>
            </a:r>
            <a:r>
              <a:rPr lang="en-CA" b="1" dirty="0">
                <a:solidFill>
                  <a:srgbClr val="FF0000"/>
                </a:solidFill>
              </a:rPr>
              <a:t> </a:t>
            </a:r>
            <a:r>
              <a:rPr lang="en-CA" dirty="0">
                <a:solidFill>
                  <a:srgbClr val="FF0000"/>
                </a:solidFill>
              </a:rPr>
              <a:t>usage, utility and/or reach </a:t>
            </a:r>
            <a:r>
              <a:rPr lang="en-CA" dirty="0"/>
              <a:t>of the FTDS, and as such may yield additional benefits to potential users.</a:t>
            </a:r>
          </a:p>
          <a:p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2667000" y="6324600"/>
            <a:ext cx="6019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b="1" dirty="0"/>
              <a:t>Classen, S</a:t>
            </a:r>
            <a:r>
              <a:rPr lang="en-US" sz="1200" dirty="0"/>
              <a:t>., Alvarez, L., &amp; Medhizadah, S. (2016</a:t>
            </a:r>
            <a:r>
              <a:rPr lang="en-US" sz="1200" dirty="0" smtClean="0"/>
              <a:t>). The </a:t>
            </a:r>
            <a:r>
              <a:rPr lang="en-US" sz="1200" dirty="0"/>
              <a:t>Fitness-to-Drive Screening Measure©: Patterns and Trends for Canadian Users. </a:t>
            </a:r>
            <a:r>
              <a:rPr lang="en-US" sz="1200" i="1" dirty="0"/>
              <a:t>The</a:t>
            </a:r>
            <a:r>
              <a:rPr lang="en-US" sz="1200" dirty="0"/>
              <a:t> </a:t>
            </a:r>
            <a:r>
              <a:rPr lang="en-US" sz="1200" i="1" dirty="0"/>
              <a:t>Open Journal of Occupational Therapy</a:t>
            </a:r>
            <a:r>
              <a:rPr lang="en-CA" sz="1200" i="1" dirty="0"/>
              <a:t>. </a:t>
            </a:r>
            <a:r>
              <a:rPr lang="en-CA" sz="1200" dirty="0"/>
              <a:t>In press.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5679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Research</a:t>
            </a:r>
          </a:p>
        </p:txBody>
      </p:sp>
      <p:sp>
        <p:nvSpPr>
          <p:cNvPr id="3" name="Right Arrow 2"/>
          <p:cNvSpPr/>
          <p:nvPr/>
        </p:nvSpPr>
        <p:spPr>
          <a:xfrm>
            <a:off x="152400" y="4114800"/>
            <a:ext cx="8763000" cy="457200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Wed-based version   Pilot testing           Implementation     Translation       Next Steps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752601"/>
            <a:ext cx="32766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Web-based FTDS &amp; Keyform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3124200"/>
            <a:ext cx="12192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CDRS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1295400"/>
            <a:ext cx="3352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PHASE 4</a:t>
            </a:r>
          </a:p>
        </p:txBody>
      </p:sp>
      <p:sp>
        <p:nvSpPr>
          <p:cNvPr id="10" name="TextBox 9"/>
          <p:cNvSpPr txBox="1"/>
          <p:nvPr/>
        </p:nvSpPr>
        <p:spPr>
          <a:xfrm rot="10800000" flipV="1">
            <a:off x="228600" y="2209800"/>
            <a:ext cx="16764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Focus Groups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2678668"/>
            <a:ext cx="12192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0" y="1295400"/>
            <a:ext cx="1447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PHASE 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38600" y="2743200"/>
            <a:ext cx="990600" cy="381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AOTA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38600" y="2286000"/>
            <a:ext cx="990600" cy="381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AARP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2400" y="5867400"/>
            <a:ext cx="14478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April 2012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09800" y="2667000"/>
            <a:ext cx="990600" cy="381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Manual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057400" y="2209800"/>
            <a:ext cx="12954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Beta test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810000" y="1752600"/>
            <a:ext cx="14478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Implement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905000" y="5867400"/>
            <a:ext cx="15240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October  2012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733800" y="5867400"/>
            <a:ext cx="14478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Dec </a:t>
            </a:r>
            <a:r>
              <a:rPr lang="en-US" dirty="0" smtClean="0"/>
              <a:t>2013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2209800" y="3581400"/>
            <a:ext cx="6858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Pilot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81000" y="3593068"/>
            <a:ext cx="12192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Caregivers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209800" y="3124200"/>
            <a:ext cx="9144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Videos</a:t>
            </a:r>
          </a:p>
        </p:txBody>
      </p:sp>
      <p:sp>
        <p:nvSpPr>
          <p:cNvPr id="63" name="Striped Right Arrow 62"/>
          <p:cNvSpPr/>
          <p:nvPr/>
        </p:nvSpPr>
        <p:spPr>
          <a:xfrm>
            <a:off x="0" y="6477000"/>
            <a:ext cx="8686800" cy="45719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52400" y="6324600"/>
            <a:ext cx="13716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FDOT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810000" y="4648200"/>
            <a:ext cx="1676400" cy="58477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beve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Manuscript</a:t>
            </a:r>
          </a:p>
          <a:p>
            <a:r>
              <a:rPr lang="en-US" sz="1400" dirty="0">
                <a:solidFill>
                  <a:srgbClr val="FF0000"/>
                </a:solidFill>
              </a:rPr>
              <a:t>Final psychometrics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038600" y="3276600"/>
            <a:ext cx="9906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AAA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038600" y="3733800"/>
            <a:ext cx="990600" cy="381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You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446776" y="5867400"/>
            <a:ext cx="1353312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Jan </a:t>
            </a:r>
            <a:r>
              <a:rPr lang="en-US" sz="1400" dirty="0" smtClean="0"/>
              <a:t>2014-Dec 2015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5410200" y="1295400"/>
            <a:ext cx="1447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PHASE 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404539" y="2494866"/>
            <a:ext cx="1371600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Consumer patterns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905000" y="4572000"/>
            <a:ext cx="1447800" cy="861774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beve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Two Manuscripts</a:t>
            </a:r>
          </a:p>
          <a:p>
            <a:r>
              <a:rPr lang="en-US" sz="1400" dirty="0">
                <a:solidFill>
                  <a:srgbClr val="FF0000"/>
                </a:solidFill>
              </a:rPr>
              <a:t>Focus </a:t>
            </a:r>
            <a:r>
              <a:rPr lang="en-US" sz="1400" dirty="0" smtClean="0">
                <a:solidFill>
                  <a:srgbClr val="FF0000"/>
                </a:solidFill>
              </a:rPr>
              <a:t>groups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28488" y="1772335"/>
            <a:ext cx="1371600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Canadian Context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5621125" y="4634924"/>
            <a:ext cx="1389275" cy="646331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beve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Three Manuscripts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28488" y="3242995"/>
            <a:ext cx="1371600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Korean Version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64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Korean Version</a:t>
            </a: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228600" y="6457890"/>
            <a:ext cx="8686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1200"/>
              </a:lnSpc>
              <a:spcAft>
                <a:spcPts val="0"/>
              </a:spcAft>
              <a:tabLst>
                <a:tab pos="285750" algn="l"/>
              </a:tabLst>
            </a:pP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</a:rPr>
              <a:t>Yoon-</a:t>
            </a:r>
            <a:r>
              <a:rPr lang="en-US" sz="1100" dirty="0" err="1">
                <a:latin typeface="Arial" panose="020B0604020202020204" pitchFamily="34" charset="0"/>
                <a:ea typeface="Times New Roman" panose="02020603050405020304" pitchFamily="18" charset="0"/>
              </a:rPr>
              <a:t>Ju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Times New Roman" panose="02020603050405020304" pitchFamily="18" charset="0"/>
              </a:rPr>
              <a:t>Jeong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</a:rPr>
              <a:t>, </a:t>
            </a:r>
            <a:r>
              <a:rPr lang="en-US" sz="1100" u="sng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2"/>
              </a:rPr>
              <a:t>Min-Ye Jung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</a:rPr>
              <a:t>, </a:t>
            </a:r>
            <a:r>
              <a:rPr lang="en-US" sz="1100" u="sng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Eun</a:t>
            </a:r>
            <a:r>
              <a:rPr lang="en-US" sz="1100" u="sng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-Young </a:t>
            </a:r>
            <a:r>
              <a:rPr lang="en-US" sz="1100" u="sng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Yoo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</a:rPr>
              <a:t>, </a:t>
            </a:r>
            <a:r>
              <a:rPr lang="en-US" sz="1100" u="sng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Ji-</a:t>
            </a:r>
            <a:r>
              <a:rPr lang="en-US" sz="1100" u="sng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Hyuk</a:t>
            </a:r>
            <a:r>
              <a:rPr lang="en-US" sz="1100" u="sng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 Park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100" u="sng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5"/>
              </a:rPr>
              <a:t>Classen, S., &amp; </a:t>
            </a:r>
            <a:r>
              <a:rPr lang="en-US" sz="1100" u="sng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6"/>
              </a:rPr>
              <a:t> Winter S. </a:t>
            </a:r>
            <a:r>
              <a:rPr lang="en-US" sz="11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7"/>
              </a:rPr>
              <a:t>Development and Reliability of Korean Safe Driving Behavior Measure (K-SDBM)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</a:rPr>
              <a:t> (2014). </a:t>
            </a:r>
            <a:r>
              <a:rPr lang="en-US" sz="1100" i="1" dirty="0">
                <a:latin typeface="Arial" panose="020B0604020202020204" pitchFamily="34" charset="0"/>
                <a:ea typeface="Times New Roman" panose="02020603050405020304" pitchFamily="18" charset="0"/>
              </a:rPr>
              <a:t>The Journal of Korean Society of Occupational Therapy, 22(3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</a:rPr>
              <a:t>), 57-68.</a:t>
            </a:r>
            <a:endParaRPr lang="en-CA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" y="1523286"/>
            <a:ext cx="8305800" cy="452431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Abstract</a:t>
            </a:r>
          </a:p>
          <a:p>
            <a:r>
              <a:rPr lang="en-CA" b="1" dirty="0" smtClean="0"/>
              <a:t>Objective:</a:t>
            </a:r>
            <a:endParaRPr lang="en-CA" b="1" dirty="0"/>
          </a:p>
          <a:p>
            <a:r>
              <a:rPr lang="en-CA" dirty="0" smtClean="0"/>
              <a:t>To </a:t>
            </a:r>
            <a:r>
              <a:rPr lang="en-CA" dirty="0"/>
              <a:t>develop a </a:t>
            </a:r>
            <a:r>
              <a:rPr lang="en-CA" dirty="0">
                <a:solidFill>
                  <a:srgbClr val="FF0000"/>
                </a:solidFill>
              </a:rPr>
              <a:t>Korean version </a:t>
            </a:r>
            <a:r>
              <a:rPr lang="en-CA" dirty="0"/>
              <a:t>of the Safe Driving Behavior Measure (K-SDBM) and verify its </a:t>
            </a:r>
            <a:r>
              <a:rPr lang="en-CA" dirty="0">
                <a:solidFill>
                  <a:srgbClr val="FF0000"/>
                </a:solidFill>
              </a:rPr>
              <a:t>reliability.</a:t>
            </a:r>
          </a:p>
          <a:p>
            <a:r>
              <a:rPr lang="en-CA" b="1" dirty="0" smtClean="0"/>
              <a:t>Methods:</a:t>
            </a:r>
            <a:endParaRPr lang="en-CA" b="1" dirty="0"/>
          </a:p>
          <a:p>
            <a:r>
              <a:rPr lang="en-CA" dirty="0" smtClean="0"/>
              <a:t>SDBM </a:t>
            </a:r>
            <a:r>
              <a:rPr lang="en-CA" dirty="0"/>
              <a:t>was adapted to the Korean circumstances</a:t>
            </a:r>
            <a:r>
              <a:rPr lang="en-CA" dirty="0" smtClean="0"/>
              <a:t>. Driving </a:t>
            </a:r>
            <a:r>
              <a:rPr lang="en-CA" dirty="0"/>
              <a:t>behaviors fitting Korean culture were collected. Drivers and a therapist verified the validity of the content.</a:t>
            </a:r>
          </a:p>
          <a:p>
            <a:r>
              <a:rPr lang="en-CA" b="1" dirty="0" smtClean="0"/>
              <a:t>Results:</a:t>
            </a:r>
            <a:endParaRPr lang="en-CA" b="1" dirty="0"/>
          </a:p>
          <a:p>
            <a:r>
              <a:rPr lang="en-CA" dirty="0"/>
              <a:t>A total of </a:t>
            </a:r>
            <a:r>
              <a:rPr lang="en-CA" dirty="0" smtClean="0"/>
              <a:t>37/ </a:t>
            </a:r>
            <a:r>
              <a:rPr lang="en-CA" dirty="0"/>
              <a:t>40 items remained after verifying the content validity. A total </a:t>
            </a:r>
            <a:r>
              <a:rPr lang="en-CA" dirty="0">
                <a:solidFill>
                  <a:srgbClr val="FF0000"/>
                </a:solidFill>
              </a:rPr>
              <a:t>of 211 elderly drivers over 65 </a:t>
            </a:r>
            <a:r>
              <a:rPr lang="en-CA" dirty="0"/>
              <a:t>years in age, having a valid driver’s license and driving at least once during a 3-month period, participated in this study</a:t>
            </a:r>
            <a:r>
              <a:rPr lang="en-CA" dirty="0" smtClean="0"/>
              <a:t>. </a:t>
            </a:r>
            <a:r>
              <a:rPr lang="en-CA" dirty="0"/>
              <a:t>The internal consistency </a:t>
            </a:r>
            <a:r>
              <a:rPr lang="en-CA" dirty="0">
                <a:solidFill>
                  <a:srgbClr val="FF0000"/>
                </a:solidFill>
              </a:rPr>
              <a:t>(Cronbach’s α) for the elderly drivers was .97</a:t>
            </a:r>
            <a:r>
              <a:rPr lang="en-CA" dirty="0"/>
              <a:t>, and the </a:t>
            </a:r>
            <a:r>
              <a:rPr lang="en-CA" dirty="0">
                <a:solidFill>
                  <a:srgbClr val="FF0000"/>
                </a:solidFill>
              </a:rPr>
              <a:t>test-retest reliability </a:t>
            </a:r>
            <a:r>
              <a:rPr lang="en-CA" dirty="0" smtClean="0">
                <a:solidFill>
                  <a:srgbClr val="FF0000"/>
                </a:solidFill>
              </a:rPr>
              <a:t>(ICC) = </a:t>
            </a:r>
            <a:r>
              <a:rPr lang="en-CA" dirty="0">
                <a:solidFill>
                  <a:srgbClr val="FF0000"/>
                </a:solidFill>
              </a:rPr>
              <a:t>.75.</a:t>
            </a:r>
          </a:p>
          <a:p>
            <a:r>
              <a:rPr lang="en-CA" b="1" dirty="0" smtClean="0"/>
              <a:t>Conclusion:</a:t>
            </a:r>
            <a:endParaRPr lang="en-CA" b="1" dirty="0"/>
          </a:p>
          <a:p>
            <a:r>
              <a:rPr lang="en-CA" dirty="0"/>
              <a:t>This study contributed to the base of evidence and knowledge regarding the reliability of the K-SDBM, and is expected to be </a:t>
            </a:r>
            <a:r>
              <a:rPr lang="en-CA" dirty="0">
                <a:solidFill>
                  <a:srgbClr val="FF0000"/>
                </a:solidFill>
              </a:rPr>
              <a:t>useful in planning and implementing intervention </a:t>
            </a:r>
            <a:r>
              <a:rPr lang="en-CA" dirty="0"/>
              <a:t>for elderly people in the area of driving rehabilitation.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474784" y="3505200"/>
            <a:ext cx="8212015" cy="1371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89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Older Drivers in the U.S. &amp; Canada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About </a:t>
            </a:r>
            <a:r>
              <a:rPr lang="en-US" sz="2400" dirty="0" smtClean="0">
                <a:solidFill>
                  <a:srgbClr val="FF0000"/>
                </a:solidFill>
              </a:rPr>
              <a:t>36M older drivers </a:t>
            </a:r>
            <a:r>
              <a:rPr lang="en-US" sz="2400" dirty="0" smtClean="0"/>
              <a:t>(</a:t>
            </a:r>
            <a:r>
              <a:rPr lang="en-US" sz="2400" u="sng" dirty="0" smtClean="0"/>
              <a:t>&gt;</a:t>
            </a:r>
            <a:r>
              <a:rPr lang="en-US" sz="2400" dirty="0" smtClean="0"/>
              <a:t>65 yrs.) in U.S.</a:t>
            </a:r>
            <a:r>
              <a:rPr lang="en-US" sz="2400" dirty="0" smtClean="0">
                <a:sym typeface="Wingdings" panose="05000000000000000000" pitchFamily="2" charset="2"/>
              </a:rPr>
              <a:t>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increase to 76M </a:t>
            </a:r>
            <a:r>
              <a:rPr lang="en-US" sz="2400" dirty="0" smtClean="0"/>
              <a:t>by 2030</a:t>
            </a:r>
            <a:r>
              <a:rPr lang="en-US" sz="2400" baseline="30000" dirty="0" smtClean="0"/>
              <a:t>1</a:t>
            </a:r>
            <a:endParaRPr lang="en-US" sz="2400" dirty="0" smtClean="0"/>
          </a:p>
          <a:p>
            <a:r>
              <a:rPr lang="en-US" sz="2400" dirty="0" smtClean="0"/>
              <a:t>About 3M drivers (of 22M) in Canada </a:t>
            </a:r>
            <a:r>
              <a:rPr lang="en-US" sz="2400" u="sng" dirty="0"/>
              <a:t>&gt;</a:t>
            </a:r>
            <a:r>
              <a:rPr lang="en-US" sz="2400" dirty="0"/>
              <a:t> 65 </a:t>
            </a:r>
            <a:r>
              <a:rPr lang="en-US" sz="2400" baseline="30000" dirty="0" smtClean="0"/>
              <a:t>2</a:t>
            </a:r>
            <a:r>
              <a:rPr lang="en-US" sz="2400" dirty="0" smtClean="0">
                <a:sym typeface="Wingdings" panose="05000000000000000000" pitchFamily="2" charset="2"/>
              </a:rPr>
              <a:t>  double in the </a:t>
            </a:r>
            <a:r>
              <a:rPr lang="en-US" sz="2400" dirty="0" smtClean="0"/>
              <a:t> 10 years</a:t>
            </a:r>
          </a:p>
          <a:p>
            <a:r>
              <a:rPr lang="en-US" sz="2400" dirty="0" smtClean="0"/>
              <a:t>North-America </a:t>
            </a:r>
            <a:r>
              <a:rPr lang="en-US" sz="2400" dirty="0" smtClean="0">
                <a:solidFill>
                  <a:srgbClr val="FF0000"/>
                </a:solidFill>
              </a:rPr>
              <a:t>1 of 4 </a:t>
            </a:r>
            <a:r>
              <a:rPr lang="en-US" sz="2400" dirty="0" smtClean="0"/>
              <a:t>people will be </a:t>
            </a:r>
            <a:r>
              <a:rPr lang="en-US" sz="2400" u="sng" dirty="0" smtClean="0"/>
              <a:t>&gt;</a:t>
            </a:r>
            <a:r>
              <a:rPr lang="en-US" sz="2400" dirty="0" smtClean="0"/>
              <a:t> 65</a:t>
            </a:r>
          </a:p>
          <a:p>
            <a:r>
              <a:rPr lang="en-US" sz="2400" dirty="0" smtClean="0"/>
              <a:t>Leading </a:t>
            </a:r>
            <a:r>
              <a:rPr lang="en-US" sz="2400" dirty="0"/>
              <a:t>cause of accidental deaths for persons </a:t>
            </a:r>
            <a:r>
              <a:rPr lang="en-US" sz="2400" dirty="0" smtClean="0"/>
              <a:t>65-75 </a:t>
            </a:r>
            <a:r>
              <a:rPr lang="en-US" sz="2400" dirty="0"/>
              <a:t>years old </a:t>
            </a:r>
            <a:r>
              <a:rPr lang="en-US" sz="2400" dirty="0" smtClean="0"/>
              <a:t>is motor vehicle crashes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Individuals &gt; </a:t>
            </a:r>
            <a:r>
              <a:rPr lang="en-US" sz="2400" dirty="0"/>
              <a:t>75 </a:t>
            </a:r>
            <a:r>
              <a:rPr lang="en-US" sz="2400" dirty="0" smtClean="0"/>
              <a:t>yrs. have </a:t>
            </a:r>
            <a:r>
              <a:rPr lang="en-US" sz="2400" dirty="0"/>
              <a:t>a 3.5 times higher crash rate compared to </a:t>
            </a:r>
            <a:r>
              <a:rPr lang="en-US" sz="2400" dirty="0" smtClean="0"/>
              <a:t>35 </a:t>
            </a:r>
            <a:r>
              <a:rPr lang="en-US" sz="2400" dirty="0"/>
              <a:t>to 44 year </a:t>
            </a:r>
            <a:r>
              <a:rPr lang="en-US" sz="2400" dirty="0" smtClean="0"/>
              <a:t>old </a:t>
            </a:r>
            <a:r>
              <a:rPr lang="en-US" sz="2400" baseline="30000" dirty="0" smtClean="0"/>
              <a:t>4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Want to continue to drive</a:t>
            </a:r>
          </a:p>
          <a:p>
            <a:endParaRPr lang="en-US" sz="2800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67000" y="5811560"/>
            <a:ext cx="6553200" cy="104644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200" dirty="0" smtClean="0">
                <a:solidFill>
                  <a:prstClr val="black"/>
                </a:solidFill>
              </a:rPr>
              <a:t>NHTSA, 2015</a:t>
            </a:r>
          </a:p>
          <a:p>
            <a:pPr marL="228600" indent="-228600">
              <a:buAutoNum type="arabicPeriod"/>
            </a:pPr>
            <a:r>
              <a:rPr lang="en-US" sz="1200" dirty="0" smtClean="0">
                <a:solidFill>
                  <a:prstClr val="black"/>
                </a:solidFill>
              </a:rPr>
              <a:t>Transport Canada </a:t>
            </a:r>
            <a:r>
              <a:rPr lang="en-US" sz="1200" dirty="0" smtClean="0">
                <a:solidFill>
                  <a:prstClr val="black"/>
                </a:solidFill>
                <a:hlinkClick r:id="rId3"/>
              </a:rPr>
              <a:t>https</a:t>
            </a:r>
            <a:r>
              <a:rPr lang="en-US" sz="1200" dirty="0">
                <a:solidFill>
                  <a:prstClr val="black"/>
                </a:solidFill>
                <a:hlinkClick r:id="rId3"/>
              </a:rPr>
              <a:t>://</a:t>
            </a:r>
            <a:r>
              <a:rPr lang="en-US" sz="1200" dirty="0" smtClean="0">
                <a:solidFill>
                  <a:prstClr val="black"/>
                </a:solidFill>
                <a:hlinkClick r:id="rId3"/>
              </a:rPr>
              <a:t>www.tc.gc.ca/eng/motorvehiclesafety/tp-tp3322-2004-page11-701.htm</a:t>
            </a:r>
            <a:r>
              <a:rPr lang="en-US" sz="1200" dirty="0" smtClean="0">
                <a:solidFill>
                  <a:prstClr val="black"/>
                </a:solidFill>
              </a:rPr>
              <a:t>  </a:t>
            </a:r>
          </a:p>
          <a:p>
            <a:pPr marL="342900" indent="-342900">
              <a:buFontTx/>
              <a:buAutoNum type="arabicPeriod"/>
            </a:pPr>
            <a:r>
              <a:rPr lang="en-US" sz="1200" dirty="0" smtClean="0">
                <a:solidFill>
                  <a:prstClr val="black"/>
                </a:solidFill>
              </a:rPr>
              <a:t>Canada </a:t>
            </a:r>
            <a:r>
              <a:rPr lang="en-US" sz="1200" dirty="0">
                <a:solidFill>
                  <a:prstClr val="black"/>
                </a:solidFill>
              </a:rPr>
              <a:t>Safety Council. Seniors behind the wheel. (2005). 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>
                <a:solidFill>
                  <a:prstClr val="black"/>
                </a:solidFill>
                <a:hlinkClick r:id="rId4"/>
              </a:rPr>
              <a:t>http://www.safetycouncil.org/news/sc/2000/Eng-1-00.pdf</a:t>
            </a:r>
            <a:r>
              <a:rPr lang="en-US" sz="1200" dirty="0" smtClean="0">
                <a:solidFill>
                  <a:prstClr val="black"/>
                </a:solidFill>
              </a:rPr>
              <a:t>.</a:t>
            </a:r>
          </a:p>
          <a:p>
            <a:pPr marL="342900" indent="-342900">
              <a:buFontTx/>
              <a:buAutoNum type="arabicPeriod"/>
            </a:pPr>
            <a:r>
              <a:rPr lang="en-US" sz="1200" dirty="0">
                <a:solidFill>
                  <a:prstClr val="black"/>
                </a:solidFill>
              </a:rPr>
              <a:t>National Blueprint for Injury Prevention in Older Drivers 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60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Research</a:t>
            </a:r>
          </a:p>
        </p:txBody>
      </p:sp>
      <p:sp>
        <p:nvSpPr>
          <p:cNvPr id="3" name="Right Arrow 2"/>
          <p:cNvSpPr/>
          <p:nvPr/>
        </p:nvSpPr>
        <p:spPr>
          <a:xfrm>
            <a:off x="152400" y="4114800"/>
            <a:ext cx="8763000" cy="457200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Wed-based version   Pilot testing           Implementation     Translation       Next Steps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752601"/>
            <a:ext cx="32766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Web-based FTDS &amp; Keyform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3124200"/>
            <a:ext cx="12192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CDRS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1295400"/>
            <a:ext cx="3352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PHASE 4</a:t>
            </a:r>
          </a:p>
        </p:txBody>
      </p:sp>
      <p:sp>
        <p:nvSpPr>
          <p:cNvPr id="10" name="TextBox 9"/>
          <p:cNvSpPr txBox="1"/>
          <p:nvPr/>
        </p:nvSpPr>
        <p:spPr>
          <a:xfrm rot="10800000" flipV="1">
            <a:off x="228600" y="2209800"/>
            <a:ext cx="16764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Focus Groups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2678668"/>
            <a:ext cx="12192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0" y="1295400"/>
            <a:ext cx="1447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PHASE 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38600" y="2743200"/>
            <a:ext cx="990600" cy="381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AOTA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38600" y="2286000"/>
            <a:ext cx="990600" cy="381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AARP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2400" y="5867400"/>
            <a:ext cx="14478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April 2012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09800" y="2667000"/>
            <a:ext cx="990600" cy="381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Manual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057400" y="2209800"/>
            <a:ext cx="12954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Beta test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810000" y="1752600"/>
            <a:ext cx="14478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Implement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905000" y="5867400"/>
            <a:ext cx="15240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October  2012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733800" y="5867400"/>
            <a:ext cx="14478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Dec </a:t>
            </a:r>
            <a:r>
              <a:rPr lang="en-US" dirty="0" smtClean="0"/>
              <a:t>2013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2209800" y="3581400"/>
            <a:ext cx="6858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Pilot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81000" y="3593068"/>
            <a:ext cx="12192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Caregivers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209800" y="3124200"/>
            <a:ext cx="9144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Videos</a:t>
            </a:r>
          </a:p>
        </p:txBody>
      </p:sp>
      <p:sp>
        <p:nvSpPr>
          <p:cNvPr id="63" name="Striped Right Arrow 62"/>
          <p:cNvSpPr/>
          <p:nvPr/>
        </p:nvSpPr>
        <p:spPr>
          <a:xfrm>
            <a:off x="0" y="6477000"/>
            <a:ext cx="8686800" cy="45719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52400" y="6324600"/>
            <a:ext cx="13716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FDOT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810000" y="4648200"/>
            <a:ext cx="1676400" cy="58477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beve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Manuscript</a:t>
            </a:r>
          </a:p>
          <a:p>
            <a:r>
              <a:rPr lang="en-US" sz="1400" dirty="0">
                <a:solidFill>
                  <a:srgbClr val="FF0000"/>
                </a:solidFill>
              </a:rPr>
              <a:t>Final psychometrics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038600" y="3276600"/>
            <a:ext cx="9906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AAA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038600" y="3733800"/>
            <a:ext cx="990600" cy="381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You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446776" y="5867400"/>
            <a:ext cx="1353312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Jan </a:t>
            </a:r>
            <a:r>
              <a:rPr lang="en-US" sz="1400" dirty="0" smtClean="0"/>
              <a:t>2014-Dec 2015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5410200" y="1295400"/>
            <a:ext cx="1447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PHASE 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417602" y="2506909"/>
            <a:ext cx="1371600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Consumer Patterns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905000" y="4572000"/>
            <a:ext cx="1447800" cy="861774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beve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Two Manuscripts</a:t>
            </a:r>
          </a:p>
          <a:p>
            <a:r>
              <a:rPr lang="en-US" sz="1400" dirty="0">
                <a:solidFill>
                  <a:srgbClr val="FF0000"/>
                </a:solidFill>
              </a:rPr>
              <a:t>Focus </a:t>
            </a:r>
            <a:r>
              <a:rPr lang="en-US" sz="1400" dirty="0" smtClean="0">
                <a:solidFill>
                  <a:srgbClr val="FF0000"/>
                </a:solidFill>
              </a:rPr>
              <a:t>groups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28488" y="1772335"/>
            <a:ext cx="1371600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Canadian Context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7174584" y="1271072"/>
            <a:ext cx="1447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PHASE </a:t>
            </a:r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5621125" y="4634924"/>
            <a:ext cx="1389275" cy="646331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beve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Four Manuscripts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28488" y="3242995"/>
            <a:ext cx="1371600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Korean Version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7010400" y="5846411"/>
            <a:ext cx="1353312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Jan </a:t>
            </a:r>
            <a:r>
              <a:rPr lang="en-US" dirty="0" smtClean="0"/>
              <a:t>2016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7160623" y="1833301"/>
            <a:ext cx="1371600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Japanese Version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08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3" grpId="0" animBg="1"/>
      <p:bldP spid="64" grpId="0" animBg="1"/>
      <p:bldP spid="32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Japanese version!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6500" y="1932094"/>
            <a:ext cx="4239000" cy="56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87600" y="1219200"/>
            <a:ext cx="2438400" cy="1323439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CA" sz="1600" b="1" u="sng" dirty="0"/>
              <a:t>Feb </a:t>
            </a:r>
            <a:r>
              <a:rPr lang="en-CA" sz="1600" b="1" u="sng" dirty="0" smtClean="0"/>
              <a:t>11</a:t>
            </a:r>
            <a:r>
              <a:rPr lang="en-CA" sz="1600" b="1" u="sng" baseline="30000" dirty="0" smtClean="0"/>
              <a:t>th</a:t>
            </a:r>
            <a:r>
              <a:rPr lang="en-CA" sz="1600" b="1" u="sng" dirty="0"/>
              <a:t>, 2016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 smtClean="0"/>
              <a:t>Translated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 smtClean="0"/>
              <a:t>Back translated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 smtClean="0"/>
              <a:t>Pilot testing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 smtClean="0"/>
              <a:t>Policy development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012" y="2638594"/>
            <a:ext cx="3306925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46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Research</a:t>
            </a:r>
          </a:p>
        </p:txBody>
      </p:sp>
      <p:sp>
        <p:nvSpPr>
          <p:cNvPr id="3" name="Right Arrow 2"/>
          <p:cNvSpPr/>
          <p:nvPr/>
        </p:nvSpPr>
        <p:spPr>
          <a:xfrm>
            <a:off x="152400" y="4114800"/>
            <a:ext cx="8763000" cy="457200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Wed-based version   Pilot testing           Implementation     Translation       Next Steps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752601"/>
            <a:ext cx="32766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Web-based FTDS &amp; Keyform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3124200"/>
            <a:ext cx="12192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CDRS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1295400"/>
            <a:ext cx="3352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PHASE 4</a:t>
            </a:r>
          </a:p>
        </p:txBody>
      </p:sp>
      <p:sp>
        <p:nvSpPr>
          <p:cNvPr id="10" name="TextBox 9"/>
          <p:cNvSpPr txBox="1"/>
          <p:nvPr/>
        </p:nvSpPr>
        <p:spPr>
          <a:xfrm rot="10800000" flipV="1">
            <a:off x="228600" y="2209800"/>
            <a:ext cx="16764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Focus Groups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2678668"/>
            <a:ext cx="12192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0" y="1295400"/>
            <a:ext cx="1447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PHASE 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38600" y="2743200"/>
            <a:ext cx="990600" cy="381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AOTA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38600" y="2286000"/>
            <a:ext cx="990600" cy="381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AARP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2400" y="5867400"/>
            <a:ext cx="14478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April 2012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09800" y="2667000"/>
            <a:ext cx="990600" cy="381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Manual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057400" y="2209800"/>
            <a:ext cx="12954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Beta test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810000" y="1752600"/>
            <a:ext cx="14478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Implement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905000" y="5867400"/>
            <a:ext cx="15240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October  2012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733800" y="5867400"/>
            <a:ext cx="14478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Dec </a:t>
            </a:r>
            <a:r>
              <a:rPr lang="en-US" dirty="0" smtClean="0"/>
              <a:t>2013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2209800" y="3581400"/>
            <a:ext cx="6858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Pilot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81000" y="3593068"/>
            <a:ext cx="12192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Caregivers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209800" y="3124200"/>
            <a:ext cx="9144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Videos</a:t>
            </a:r>
          </a:p>
        </p:txBody>
      </p:sp>
      <p:sp>
        <p:nvSpPr>
          <p:cNvPr id="63" name="Striped Right Arrow 62"/>
          <p:cNvSpPr/>
          <p:nvPr/>
        </p:nvSpPr>
        <p:spPr>
          <a:xfrm>
            <a:off x="0" y="6477000"/>
            <a:ext cx="8686800" cy="45719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52400" y="6324600"/>
            <a:ext cx="13716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FDOT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810000" y="4648200"/>
            <a:ext cx="1676400" cy="58477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beve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Manuscript</a:t>
            </a:r>
          </a:p>
          <a:p>
            <a:r>
              <a:rPr lang="en-US" sz="1400" dirty="0">
                <a:solidFill>
                  <a:srgbClr val="FF0000"/>
                </a:solidFill>
              </a:rPr>
              <a:t>Final psychometrics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038600" y="3276600"/>
            <a:ext cx="9906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AAA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038600" y="3733800"/>
            <a:ext cx="990600" cy="381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You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446776" y="5867400"/>
            <a:ext cx="1353312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Jan </a:t>
            </a:r>
            <a:r>
              <a:rPr lang="en-US" sz="1400" dirty="0" smtClean="0"/>
              <a:t>2014-Dec 2015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5410200" y="1295400"/>
            <a:ext cx="1447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PHASE 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448300" y="2551212"/>
            <a:ext cx="1371600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Consumer Patterns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905000" y="4572000"/>
            <a:ext cx="1447800" cy="861774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beve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Two Manuscripts</a:t>
            </a:r>
          </a:p>
          <a:p>
            <a:r>
              <a:rPr lang="en-US" sz="1400" dirty="0">
                <a:solidFill>
                  <a:srgbClr val="FF0000"/>
                </a:solidFill>
              </a:rPr>
              <a:t>Focus </a:t>
            </a:r>
            <a:r>
              <a:rPr lang="en-US" sz="1400" dirty="0" smtClean="0">
                <a:solidFill>
                  <a:srgbClr val="FF0000"/>
                </a:solidFill>
              </a:rPr>
              <a:t>groups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28488" y="1772335"/>
            <a:ext cx="1371600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Canadian Context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7174584" y="2572931"/>
            <a:ext cx="1371600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32-item FTDS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7174584" y="1271072"/>
            <a:ext cx="1447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PHASE </a:t>
            </a:r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5621125" y="4634924"/>
            <a:ext cx="1389275" cy="646331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beve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Four Manuscripts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162800" y="1769817"/>
            <a:ext cx="1371600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Japanese Version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7010400" y="5846411"/>
            <a:ext cx="1353312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Jan </a:t>
            </a:r>
            <a:r>
              <a:rPr lang="en-US" dirty="0" smtClean="0"/>
              <a:t>2016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5428488" y="3242995"/>
            <a:ext cx="1371600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Korean Version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7186694" y="4636064"/>
            <a:ext cx="1389275" cy="646331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beve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Two Manuscripts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91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32-item FTDS</a:t>
            </a:r>
            <a:r>
              <a:rPr lang="en-US" baseline="30000" dirty="0" smtClean="0"/>
              <a:t>©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190500" y="1406752"/>
            <a:ext cx="8763000" cy="49244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Purpose</a:t>
            </a:r>
            <a:r>
              <a:rPr lang="en-US" dirty="0" smtClean="0"/>
              <a:t> </a:t>
            </a:r>
          </a:p>
          <a:p>
            <a:r>
              <a:rPr lang="en-US" sz="1600" dirty="0" smtClean="0"/>
              <a:t>To construct </a:t>
            </a:r>
            <a:r>
              <a:rPr lang="en-US" sz="1600" dirty="0"/>
              <a:t>and validate a </a:t>
            </a:r>
            <a:r>
              <a:rPr lang="en-US" sz="1600" dirty="0" smtClean="0"/>
              <a:t>shorter form </a:t>
            </a:r>
            <a:r>
              <a:rPr lang="en-US" sz="1600" dirty="0" smtClean="0"/>
              <a:t>FTDS</a:t>
            </a:r>
          </a:p>
          <a:p>
            <a:r>
              <a:rPr lang="en-US" b="1" dirty="0" smtClean="0"/>
              <a:t>Method</a:t>
            </a:r>
          </a:p>
          <a:p>
            <a:r>
              <a:rPr lang="en-US" sz="1600" dirty="0" smtClean="0"/>
              <a:t>R software; </a:t>
            </a:r>
            <a:r>
              <a:rPr lang="en-US" sz="1600" dirty="0" smtClean="0">
                <a:solidFill>
                  <a:srgbClr val="FF0000"/>
                </a:solidFill>
              </a:rPr>
              <a:t>EFA</a:t>
            </a:r>
            <a:r>
              <a:rPr lang="en-US" sz="1600" dirty="0" smtClean="0"/>
              <a:t>; </a:t>
            </a:r>
            <a:r>
              <a:rPr lang="en-US" sz="1600" dirty="0" smtClean="0"/>
              <a:t>N=200 </a:t>
            </a:r>
            <a:r>
              <a:rPr lang="en-US" sz="1600" dirty="0" smtClean="0"/>
              <a:t>caregivers </a:t>
            </a:r>
            <a:r>
              <a:rPr lang="en-US" sz="1600" dirty="0"/>
              <a:t>completed </a:t>
            </a:r>
            <a:r>
              <a:rPr lang="en-US" sz="1600" dirty="0" smtClean="0"/>
              <a:t>FTDS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Determine </a:t>
            </a:r>
            <a:r>
              <a:rPr lang="en-US" sz="1400" dirty="0"/>
              <a:t>the </a:t>
            </a:r>
            <a:r>
              <a:rPr lang="en-US" sz="1400" dirty="0">
                <a:solidFill>
                  <a:srgbClr val="FF0000"/>
                </a:solidFill>
              </a:rPr>
              <a:t>factorability</a:t>
            </a:r>
            <a:r>
              <a:rPr lang="en-US" sz="1400" dirty="0"/>
              <a:t> (Bartlett’s test of </a:t>
            </a:r>
            <a:r>
              <a:rPr lang="en-US" sz="1400" dirty="0" err="1"/>
              <a:t>sphericity</a:t>
            </a:r>
            <a:r>
              <a:rPr lang="en-US" sz="1400" dirty="0"/>
              <a:t>, Kaiser-Meyer-</a:t>
            </a:r>
            <a:r>
              <a:rPr lang="en-US" sz="1400" dirty="0" err="1"/>
              <a:t>Olkin</a:t>
            </a:r>
            <a:r>
              <a:rPr lang="en-US" sz="1400" dirty="0" smtClean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</a:rPr>
              <a:t>Number </a:t>
            </a:r>
            <a:r>
              <a:rPr lang="en-US" sz="1400" dirty="0">
                <a:solidFill>
                  <a:srgbClr val="FF0000"/>
                </a:solidFill>
              </a:rPr>
              <a:t>of factors </a:t>
            </a:r>
            <a:r>
              <a:rPr lang="en-US" sz="1400" dirty="0"/>
              <a:t>to extract (Scree plot, Parallel analysis</a:t>
            </a:r>
            <a:r>
              <a:rPr lang="en-US" sz="1400" dirty="0" smtClean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</a:rPr>
              <a:t>Factor </a:t>
            </a:r>
            <a:r>
              <a:rPr lang="en-US" sz="1400" dirty="0">
                <a:solidFill>
                  <a:srgbClr val="FF0000"/>
                </a:solidFill>
              </a:rPr>
              <a:t>structures </a:t>
            </a:r>
            <a:r>
              <a:rPr lang="en-US" sz="1400" dirty="0" smtClean="0"/>
              <a:t>(Principal Components Analysis)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400" dirty="0" smtClean="0"/>
              <a:t>CCT </a:t>
            </a:r>
            <a:r>
              <a:rPr lang="en-CA" sz="1400" dirty="0"/>
              <a:t>techniques for item analysis identified </a:t>
            </a:r>
            <a:r>
              <a:rPr lang="en-CA" sz="1400" dirty="0">
                <a:solidFill>
                  <a:srgbClr val="FF0000"/>
                </a:solidFill>
              </a:rPr>
              <a:t>the scale reliability </a:t>
            </a:r>
            <a:r>
              <a:rPr lang="en-CA" sz="1400" dirty="0"/>
              <a:t>(Cronbach’s alpha, Alpha-if-deleted) </a:t>
            </a:r>
            <a:r>
              <a:rPr lang="en-CA" sz="1400" dirty="0">
                <a:solidFill>
                  <a:srgbClr val="FF0000"/>
                </a:solidFill>
              </a:rPr>
              <a:t>and item reliability</a:t>
            </a:r>
            <a:r>
              <a:rPr lang="en-CA" sz="1400" dirty="0"/>
              <a:t> (item-total correlations) of the chosen factor model. </a:t>
            </a:r>
            <a:endParaRPr lang="en-CA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Validate </a:t>
            </a:r>
            <a:r>
              <a:rPr lang="en-US" sz="1400" dirty="0"/>
              <a:t>the </a:t>
            </a:r>
            <a:r>
              <a:rPr lang="en-US" sz="1400" dirty="0">
                <a:solidFill>
                  <a:srgbClr val="FF0000"/>
                </a:solidFill>
              </a:rPr>
              <a:t>concurrent criterion validity </a:t>
            </a:r>
            <a:r>
              <a:rPr lang="en-US" sz="1400" dirty="0"/>
              <a:t>of the short form FTDS </a:t>
            </a:r>
            <a:r>
              <a:rPr lang="en-US" sz="1400" dirty="0" smtClean="0"/>
              <a:t>with ROC</a:t>
            </a:r>
          </a:p>
          <a:p>
            <a:r>
              <a:rPr lang="en-US" b="1" dirty="0" smtClean="0"/>
              <a:t>Results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Bartlett’s </a:t>
            </a:r>
            <a:r>
              <a:rPr lang="en-US" sz="1400" dirty="0"/>
              <a:t>test of </a:t>
            </a:r>
            <a:r>
              <a:rPr lang="en-US" sz="1400" dirty="0" err="1"/>
              <a:t>sphericity</a:t>
            </a:r>
            <a:r>
              <a:rPr lang="en-US" sz="1400" dirty="0"/>
              <a:t> </a:t>
            </a:r>
            <a:r>
              <a:rPr lang="en-CA" sz="1400" dirty="0"/>
              <a:t>(p &lt;0.001) and </a:t>
            </a:r>
            <a:r>
              <a:rPr lang="en-US" sz="1400" dirty="0"/>
              <a:t>Kaiser-Meyer-</a:t>
            </a:r>
            <a:r>
              <a:rPr lang="en-US" sz="1400" dirty="0" err="1"/>
              <a:t>Olkin</a:t>
            </a:r>
            <a:r>
              <a:rPr lang="en-CA" sz="1400" dirty="0"/>
              <a:t> of 0.92</a:t>
            </a:r>
            <a:r>
              <a:rPr lang="en-US" sz="1400" dirty="0"/>
              <a:t> were significant</a:t>
            </a:r>
            <a:r>
              <a:rPr lang="en-US" sz="1400" dirty="0" smtClean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Scree </a:t>
            </a:r>
            <a:r>
              <a:rPr lang="en-US" sz="1400" dirty="0"/>
              <a:t>and parallel analysis results indicated that</a:t>
            </a:r>
            <a:r>
              <a:rPr lang="en-CA" sz="1400" dirty="0"/>
              <a:t> up to 5 factors could be extracted</a:t>
            </a:r>
            <a:r>
              <a:rPr lang="en-CA" sz="1400" dirty="0" smtClean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400" dirty="0" smtClean="0"/>
              <a:t>The </a:t>
            </a:r>
            <a:r>
              <a:rPr lang="en-CA" sz="1400" dirty="0"/>
              <a:t>different factor models were evaluated for interpretability and we chose a </a:t>
            </a:r>
            <a:r>
              <a:rPr lang="en-CA" sz="1400" dirty="0" smtClean="0">
                <a:solidFill>
                  <a:srgbClr val="FF0000"/>
                </a:solidFill>
              </a:rPr>
              <a:t>3-factor </a:t>
            </a:r>
            <a:r>
              <a:rPr lang="en-CA" sz="1400" dirty="0">
                <a:solidFill>
                  <a:srgbClr val="FF0000"/>
                </a:solidFill>
              </a:rPr>
              <a:t>structure model</a:t>
            </a:r>
            <a:r>
              <a:rPr lang="en-CA" sz="1400" dirty="0"/>
              <a:t>. </a:t>
            </a:r>
            <a:endParaRPr lang="en-CA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FTDS </a:t>
            </a:r>
            <a:r>
              <a:rPr lang="en-US" sz="1400" dirty="0"/>
              <a:t>was reduced to a </a:t>
            </a:r>
            <a:r>
              <a:rPr lang="en-US" sz="1400" u="sng" dirty="0" smtClean="0">
                <a:solidFill>
                  <a:srgbClr val="FF0000"/>
                </a:solidFill>
              </a:rPr>
              <a:t>32-item </a:t>
            </a:r>
            <a:r>
              <a:rPr lang="en-US" sz="1400" u="sng" dirty="0">
                <a:solidFill>
                  <a:srgbClr val="FF0000"/>
                </a:solidFill>
              </a:rPr>
              <a:t>measure</a:t>
            </a:r>
            <a:r>
              <a:rPr lang="en-US" sz="1400" dirty="0"/>
              <a:t>. </a:t>
            </a:r>
            <a:endParaRPr lang="en-US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The ROC curve </a:t>
            </a:r>
            <a:r>
              <a:rPr lang="en-US" sz="1400" dirty="0" smtClean="0">
                <a:solidFill>
                  <a:srgbClr val="FF0000"/>
                </a:solidFill>
              </a:rPr>
              <a:t>AUC = </a:t>
            </a:r>
            <a:r>
              <a:rPr lang="en-US" sz="1400" dirty="0">
                <a:solidFill>
                  <a:srgbClr val="FF0000"/>
                </a:solidFill>
              </a:rPr>
              <a:t>.75, </a:t>
            </a:r>
            <a:r>
              <a:rPr lang="en-US" sz="1400" i="1" dirty="0">
                <a:solidFill>
                  <a:srgbClr val="FF0000"/>
                </a:solidFill>
              </a:rPr>
              <a:t>p</a:t>
            </a:r>
            <a:r>
              <a:rPr lang="en-US" sz="1400" dirty="0">
                <a:solidFill>
                  <a:srgbClr val="FF0000"/>
                </a:solidFill>
              </a:rPr>
              <a:t> &lt;.</a:t>
            </a:r>
            <a:r>
              <a:rPr lang="en-US" sz="1400" dirty="0" smtClean="0">
                <a:solidFill>
                  <a:srgbClr val="FF0000"/>
                </a:solidFill>
              </a:rPr>
              <a:t>05; cut-point = </a:t>
            </a:r>
            <a:r>
              <a:rPr lang="en-CA" sz="1400" dirty="0" smtClean="0">
                <a:solidFill>
                  <a:srgbClr val="FF0000"/>
                </a:solidFill>
              </a:rPr>
              <a:t>4.87; sensitivity = .</a:t>
            </a:r>
            <a:r>
              <a:rPr lang="en-CA" sz="1400" dirty="0">
                <a:solidFill>
                  <a:srgbClr val="FF0000"/>
                </a:solidFill>
              </a:rPr>
              <a:t>74, specificity </a:t>
            </a:r>
            <a:r>
              <a:rPr lang="en-CA" sz="1400" dirty="0" smtClean="0">
                <a:solidFill>
                  <a:srgbClr val="FF0000"/>
                </a:solidFill>
              </a:rPr>
              <a:t>= .</a:t>
            </a:r>
            <a:r>
              <a:rPr lang="en-CA" sz="1400" dirty="0">
                <a:solidFill>
                  <a:srgbClr val="FF0000"/>
                </a:solidFill>
              </a:rPr>
              <a:t>69, </a:t>
            </a:r>
            <a:r>
              <a:rPr lang="en-CA" sz="1400" dirty="0" smtClean="0">
                <a:solidFill>
                  <a:srgbClr val="FF0000"/>
                </a:solidFill>
              </a:rPr>
              <a:t>PPV=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>
                <a:solidFill>
                  <a:srgbClr val="FF0000"/>
                </a:solidFill>
              </a:rPr>
              <a:t>.30, </a:t>
            </a:r>
            <a:r>
              <a:rPr lang="en-US" sz="1400" dirty="0" smtClean="0">
                <a:solidFill>
                  <a:srgbClr val="FF0000"/>
                </a:solidFill>
              </a:rPr>
              <a:t>NPV=  </a:t>
            </a:r>
            <a:r>
              <a:rPr lang="en-US" sz="1400" dirty="0">
                <a:solidFill>
                  <a:srgbClr val="FF0000"/>
                </a:solidFill>
              </a:rPr>
              <a:t>.93</a:t>
            </a:r>
            <a:r>
              <a:rPr lang="en-US" sz="1400" dirty="0"/>
              <a:t> and </a:t>
            </a:r>
            <a:r>
              <a:rPr lang="en-US" sz="1400" dirty="0">
                <a:solidFill>
                  <a:srgbClr val="FF0000"/>
                </a:solidFill>
              </a:rPr>
              <a:t>61 (of 200) misclassifications</a:t>
            </a:r>
            <a:r>
              <a:rPr lang="en-US" sz="1400" dirty="0" smtClean="0">
                <a:solidFill>
                  <a:srgbClr val="FF0000"/>
                </a:solidFill>
              </a:rPr>
              <a:t>.</a:t>
            </a:r>
            <a:endParaRPr lang="en-US" sz="1400" dirty="0" smtClean="0">
              <a:solidFill>
                <a:srgbClr val="FF0000"/>
              </a:solidFill>
            </a:endParaRPr>
          </a:p>
          <a:p>
            <a:r>
              <a:rPr lang="en-US" b="1" dirty="0" smtClean="0"/>
              <a:t>Summary</a:t>
            </a:r>
            <a:endParaRPr lang="en-US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EFA </a:t>
            </a:r>
            <a:r>
              <a:rPr lang="en-US" sz="1400" dirty="0"/>
              <a:t>and item analysis informed the construction of the </a:t>
            </a:r>
            <a:r>
              <a:rPr lang="en-US" sz="1400" dirty="0" smtClean="0"/>
              <a:t>32-item FTDS</a:t>
            </a:r>
            <a:r>
              <a:rPr lang="en-US" sz="1400" dirty="0"/>
              <a:t>. </a:t>
            </a:r>
            <a:endParaRPr lang="en-US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Reducing </a:t>
            </a:r>
            <a:r>
              <a:rPr lang="en-US" sz="1400" dirty="0"/>
              <a:t>the number of items shortens the time </a:t>
            </a:r>
            <a:r>
              <a:rPr lang="en-US" sz="1400" dirty="0" smtClean="0"/>
              <a:t>commitment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Concurrent </a:t>
            </a:r>
            <a:r>
              <a:rPr lang="en-US" sz="1400" dirty="0"/>
              <a:t>criterion </a:t>
            </a:r>
            <a:r>
              <a:rPr lang="en-US" sz="1400" dirty="0" smtClean="0"/>
              <a:t>validity was acceptable; still 61 misclassifications</a:t>
            </a:r>
            <a:endParaRPr lang="en-CA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486400" y="6379432"/>
            <a:ext cx="6629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x-none" sz="1200" dirty="0"/>
              <a:t>Medhizadah, </a:t>
            </a:r>
            <a:r>
              <a:rPr lang="x-none" sz="1200" dirty="0" smtClean="0"/>
              <a:t>Classen</a:t>
            </a:r>
            <a:r>
              <a:rPr lang="x-none" sz="1200" dirty="0"/>
              <a:t>, </a:t>
            </a:r>
            <a:r>
              <a:rPr lang="en-CA" sz="1200" dirty="0" smtClean="0"/>
              <a:t>&amp; Johnson. (2019). </a:t>
            </a:r>
            <a:r>
              <a:rPr lang="en-CA" sz="1200" i="1" dirty="0" smtClean="0"/>
              <a:t>Frontiers </a:t>
            </a:r>
            <a:endParaRPr lang="en-CA" sz="1200" i="1" dirty="0"/>
          </a:p>
          <a:p>
            <a:r>
              <a:rPr lang="x-none" sz="1200" dirty="0"/>
              <a:t>Medhizadah, Classen, </a:t>
            </a:r>
            <a:r>
              <a:rPr lang="en-CA" sz="1200" dirty="0"/>
              <a:t>&amp; Johnson. (</a:t>
            </a:r>
            <a:r>
              <a:rPr lang="en-CA" sz="1200" dirty="0" smtClean="0"/>
              <a:t>2018). </a:t>
            </a:r>
            <a:r>
              <a:rPr lang="en-CA" sz="1200" i="1" dirty="0" smtClean="0"/>
              <a:t>OTJR</a:t>
            </a:r>
            <a:endParaRPr lang="en-CA" sz="1200" i="1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5575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Research</a:t>
            </a:r>
          </a:p>
        </p:txBody>
      </p:sp>
      <p:sp>
        <p:nvSpPr>
          <p:cNvPr id="3" name="Right Arrow 2"/>
          <p:cNvSpPr/>
          <p:nvPr/>
        </p:nvSpPr>
        <p:spPr>
          <a:xfrm>
            <a:off x="152400" y="4114800"/>
            <a:ext cx="8763000" cy="457200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Wed-based version   Pilot testing           Implementation     Translation       Next Steps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752601"/>
            <a:ext cx="32766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Web-based FTDS &amp; Keyform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3124200"/>
            <a:ext cx="12192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CDRS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1295400"/>
            <a:ext cx="3352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PHASE 4</a:t>
            </a:r>
          </a:p>
        </p:txBody>
      </p:sp>
      <p:sp>
        <p:nvSpPr>
          <p:cNvPr id="10" name="TextBox 9"/>
          <p:cNvSpPr txBox="1"/>
          <p:nvPr/>
        </p:nvSpPr>
        <p:spPr>
          <a:xfrm rot="10800000" flipV="1">
            <a:off x="228600" y="2209800"/>
            <a:ext cx="16764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Focus Groups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2678668"/>
            <a:ext cx="12192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0" y="1295400"/>
            <a:ext cx="1447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PHASE 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38600" y="2743200"/>
            <a:ext cx="990600" cy="381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AOTA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38600" y="2286000"/>
            <a:ext cx="990600" cy="381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AARP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2400" y="5867400"/>
            <a:ext cx="1447800" cy="33855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April 2012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09800" y="2667000"/>
            <a:ext cx="990600" cy="381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Manual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057400" y="2209800"/>
            <a:ext cx="12954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Beta test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810000" y="1752600"/>
            <a:ext cx="14478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Implement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905000" y="5867400"/>
            <a:ext cx="1524000" cy="33855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October  2012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733800" y="5867400"/>
            <a:ext cx="1447800" cy="33855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Dec </a:t>
            </a:r>
            <a:r>
              <a:rPr lang="en-US" sz="1600" dirty="0" smtClean="0"/>
              <a:t>2013</a:t>
            </a:r>
            <a:endParaRPr lang="en-US" sz="1600" dirty="0"/>
          </a:p>
        </p:txBody>
      </p:sp>
      <p:sp>
        <p:nvSpPr>
          <p:cNvPr id="44" name="TextBox 43"/>
          <p:cNvSpPr txBox="1"/>
          <p:nvPr/>
        </p:nvSpPr>
        <p:spPr>
          <a:xfrm>
            <a:off x="2209800" y="3581400"/>
            <a:ext cx="6858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Pilot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81000" y="3593068"/>
            <a:ext cx="12192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Caregivers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209800" y="3124200"/>
            <a:ext cx="9144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Videos</a:t>
            </a:r>
          </a:p>
        </p:txBody>
      </p:sp>
      <p:sp>
        <p:nvSpPr>
          <p:cNvPr id="63" name="Striped Right Arrow 62"/>
          <p:cNvSpPr/>
          <p:nvPr/>
        </p:nvSpPr>
        <p:spPr>
          <a:xfrm>
            <a:off x="0" y="6477000"/>
            <a:ext cx="8686800" cy="45719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52400" y="6324600"/>
            <a:ext cx="13716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FDOT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810000" y="4642338"/>
            <a:ext cx="1676400" cy="58477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beve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Manuscript</a:t>
            </a:r>
          </a:p>
          <a:p>
            <a:r>
              <a:rPr lang="en-US" sz="1400" dirty="0">
                <a:solidFill>
                  <a:srgbClr val="FF0000"/>
                </a:solidFill>
              </a:rPr>
              <a:t>Final psychometrics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038600" y="3276600"/>
            <a:ext cx="9906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AAA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038600" y="3733800"/>
            <a:ext cx="990600" cy="381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You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446776" y="5867400"/>
            <a:ext cx="1353312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Jan </a:t>
            </a:r>
            <a:r>
              <a:rPr lang="en-US" sz="1600" dirty="0" smtClean="0"/>
              <a:t>2014-Dec 2015</a:t>
            </a:r>
            <a:endParaRPr lang="en-US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5410200" y="1295400"/>
            <a:ext cx="1447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PHASE 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448300" y="2551212"/>
            <a:ext cx="1371600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Consumer Patterns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905000" y="4566138"/>
            <a:ext cx="1447800" cy="861774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beve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Two Manuscripts</a:t>
            </a:r>
          </a:p>
          <a:p>
            <a:r>
              <a:rPr lang="en-US" sz="1400" dirty="0">
                <a:solidFill>
                  <a:srgbClr val="FF0000"/>
                </a:solidFill>
              </a:rPr>
              <a:t>Focus </a:t>
            </a:r>
            <a:r>
              <a:rPr lang="en-US" sz="1400" dirty="0" smtClean="0">
                <a:solidFill>
                  <a:srgbClr val="FF0000"/>
                </a:solidFill>
              </a:rPr>
              <a:t>groups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28488" y="1772335"/>
            <a:ext cx="1371600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Canadian Context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7174584" y="2572931"/>
            <a:ext cx="14478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32-item FTDS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7174584" y="1271072"/>
            <a:ext cx="1447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PHASE </a:t>
            </a:r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5621125" y="4629062"/>
            <a:ext cx="1389275" cy="646331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beve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Four Manuscripts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162800" y="1769817"/>
            <a:ext cx="1459584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Japanese Version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7010400" y="5846411"/>
            <a:ext cx="1524000" cy="33855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Jan </a:t>
            </a:r>
            <a:r>
              <a:rPr lang="en-US" sz="1600" dirty="0" smtClean="0"/>
              <a:t>2016 -2019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7174584" y="3048000"/>
            <a:ext cx="1447800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21- FTDS SF; CAT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145125" y="4617670"/>
            <a:ext cx="1389275" cy="646331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beve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Three Manuscripts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428488" y="3242995"/>
            <a:ext cx="1371600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Korean Version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8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479075"/>
            <a:ext cx="4754880" cy="437239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644248"/>
            <a:ext cx="3749040" cy="4042047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654"/>
            <a:ext cx="5669280" cy="2334759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87822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66800" y="-80455"/>
            <a:ext cx="8229600" cy="1143000"/>
          </a:xfrm>
        </p:spPr>
        <p:txBody>
          <a:bodyPr/>
          <a:lstStyle/>
          <a:p>
            <a:r>
              <a:rPr lang="en-US" dirty="0" smtClean="0"/>
              <a:t>21- Item FTDS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17638"/>
            <a:ext cx="8229600" cy="54109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876800" y="70540"/>
            <a:ext cx="2133600" cy="138499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Cut-point</a:t>
            </a:r>
          </a:p>
          <a:p>
            <a:r>
              <a:rPr lang="en-US" sz="1400" dirty="0" smtClean="0"/>
              <a:t>10 error bands</a:t>
            </a:r>
          </a:p>
          <a:p>
            <a:r>
              <a:rPr lang="en-US" sz="1400" dirty="0" smtClean="0"/>
              <a:t>1 and 10 removed</a:t>
            </a:r>
          </a:p>
          <a:p>
            <a:r>
              <a:rPr lang="en-US" sz="1400" dirty="0" smtClean="0"/>
              <a:t>Items </a:t>
            </a:r>
            <a:r>
              <a:rPr lang="en-US" sz="1400" u="sng" dirty="0" smtClean="0"/>
              <a:t>+</a:t>
            </a:r>
            <a:r>
              <a:rPr lang="en-US" sz="1400" dirty="0" smtClean="0"/>
              <a:t> 2SE</a:t>
            </a:r>
          </a:p>
          <a:p>
            <a:r>
              <a:rPr lang="en-US" sz="1400" dirty="0" smtClean="0"/>
              <a:t>Person Reliability= 81%</a:t>
            </a:r>
          </a:p>
          <a:p>
            <a:r>
              <a:rPr lang="en-US" sz="1400" dirty="0" smtClean="0"/>
              <a:t>Item Reliability=96%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8832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9897" y="13447"/>
            <a:ext cx="3810000" cy="1143000"/>
          </a:xfrm>
        </p:spPr>
        <p:txBody>
          <a:bodyPr/>
          <a:lstStyle/>
          <a:p>
            <a:r>
              <a:rPr lang="en-US" dirty="0" smtClean="0"/>
              <a:t>21-Item FTDS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76400"/>
            <a:ext cx="4706007" cy="481079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486400" y="2590800"/>
            <a:ext cx="2667000" cy="31393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Logits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3.52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 smtClean="0"/>
              <a:t>6.73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Youden’s</a:t>
            </a:r>
            <a:r>
              <a:rPr lang="en-US" dirty="0" smtClean="0"/>
              <a:t> </a:t>
            </a:r>
            <a:r>
              <a:rPr lang="en-US" dirty="0"/>
              <a:t>index= .36</a:t>
            </a:r>
          </a:p>
          <a:p>
            <a:r>
              <a:rPr lang="en-US" dirty="0" smtClean="0"/>
              <a:t>Cut-point= 3 logits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&gt;4.48=accomplished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b="1" dirty="0"/>
              <a:t>4.48-1.52= routine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&lt;1.52=at-risk</a:t>
            </a:r>
          </a:p>
          <a:p>
            <a:r>
              <a:rPr lang="en-US" dirty="0" smtClean="0"/>
              <a:t>Misclassifications= 68/200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59 as “failing</a:t>
            </a:r>
            <a:r>
              <a:rPr lang="en-US" dirty="0" smtClean="0"/>
              <a:t>” (false positives)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05000" y="2362200"/>
            <a:ext cx="9144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3 logits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08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CA" dirty="0" smtClean="0"/>
              <a:t>FTDS References</a:t>
            </a:r>
            <a:endParaRPr lang="en-CA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27892" y="1676400"/>
            <a:ext cx="8153400" cy="7232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>
              <a:buNone/>
            </a:pPr>
            <a:r>
              <a:rPr lang="en-US" sz="14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1. </a:t>
            </a:r>
            <a:r>
              <a:rPr lang="en-US" sz="1400" b="1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Classen</a:t>
            </a:r>
            <a:r>
              <a:rPr lang="en-US" sz="14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, S., </a:t>
            </a:r>
            <a:r>
              <a:rPr lang="en-US" sz="1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Winter, S.M., </a:t>
            </a:r>
            <a:r>
              <a:rPr lang="en-US" sz="14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Velozo</a:t>
            </a:r>
            <a:r>
              <a:rPr lang="en-US" sz="1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, C., Bédard, M., </a:t>
            </a:r>
            <a:r>
              <a:rPr lang="en-US" sz="14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Lanford</a:t>
            </a:r>
            <a:r>
              <a:rPr lang="en-US" sz="1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, D.N., &amp; </a:t>
            </a:r>
            <a:r>
              <a:rPr lang="en-US" sz="14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Brumback</a:t>
            </a:r>
            <a:r>
              <a:rPr lang="en-US" sz="1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, B., Lutz, B. (</a:t>
            </a:r>
            <a:r>
              <a:rPr lang="en-US" sz="14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2010</a:t>
            </a:r>
            <a:r>
              <a:rPr lang="en-US" sz="1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). Item Development and Validity Testing for a Safe Driving Behavior Measure. </a:t>
            </a:r>
            <a:r>
              <a:rPr lang="en-US" sz="1400" i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American Journal of Occupational Therapy</a:t>
            </a:r>
            <a:r>
              <a:rPr lang="en-US" sz="1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, 64 (2), 296-305.</a:t>
            </a:r>
          </a:p>
          <a:p>
            <a:pPr marL="0" lvl="0" indent="0">
              <a:buNone/>
            </a:pPr>
            <a:r>
              <a:rPr lang="en-US" sz="14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2. Winter</a:t>
            </a:r>
            <a:r>
              <a:rPr lang="en-US" sz="1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, S. M., </a:t>
            </a:r>
            <a:r>
              <a:rPr lang="en-US" sz="14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Classen, S., </a:t>
            </a:r>
            <a:r>
              <a:rPr lang="en-US" sz="1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Bédard, M., Lutz, B., </a:t>
            </a:r>
            <a:r>
              <a:rPr lang="en-US" sz="14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Velozo</a:t>
            </a:r>
            <a:r>
              <a:rPr lang="en-US" sz="1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, C. A., </a:t>
            </a:r>
            <a:r>
              <a:rPr lang="en-US" sz="14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Lanford</a:t>
            </a:r>
            <a:r>
              <a:rPr lang="en-US" sz="1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, D. N., &amp; </a:t>
            </a:r>
            <a:r>
              <a:rPr lang="en-US" sz="14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Brumback</a:t>
            </a:r>
            <a:r>
              <a:rPr lang="en-US" sz="1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, B. (2011). Focus Group Findings for a Self-report Safe Driving Behavior Measure. </a:t>
            </a:r>
            <a:r>
              <a:rPr lang="en-US" sz="1400" i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Canadian Journal of Occupational Therapy</a:t>
            </a:r>
            <a:r>
              <a:rPr lang="en-US" sz="1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, 78(2), 72-79.</a:t>
            </a:r>
          </a:p>
          <a:p>
            <a:pPr marL="0" lvl="0" indent="0">
              <a:buNone/>
            </a:pPr>
            <a:r>
              <a:rPr lang="en-US" sz="14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3.  </a:t>
            </a:r>
            <a:r>
              <a:rPr lang="en-US" sz="1400" b="1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Classen</a:t>
            </a:r>
            <a:r>
              <a:rPr lang="en-US" sz="14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, S</a:t>
            </a:r>
            <a:r>
              <a:rPr lang="en-US" sz="1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., Wen, P., </a:t>
            </a:r>
            <a:r>
              <a:rPr lang="en-US" sz="14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Velozo</a:t>
            </a:r>
            <a:r>
              <a:rPr lang="en-US" sz="1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, C., Bédard, M., </a:t>
            </a:r>
            <a:r>
              <a:rPr lang="en-US" sz="14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Brumback</a:t>
            </a:r>
            <a:r>
              <a:rPr lang="en-US" sz="1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, B., Winter, S.M., &amp; </a:t>
            </a:r>
            <a:r>
              <a:rPr lang="en-US" sz="14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Lanford</a:t>
            </a:r>
            <a:r>
              <a:rPr lang="en-US" sz="1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, D.N. (2012). Rater Reliability and Rater Effects of the Safe Driving Behavior Measure. </a:t>
            </a:r>
            <a:r>
              <a:rPr lang="en-US" sz="1400" i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American Journal of Occupational Therapy</a:t>
            </a:r>
            <a:r>
              <a:rPr lang="en-US" sz="1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, 16, 69-77.</a:t>
            </a:r>
          </a:p>
          <a:p>
            <a:pPr marL="0" lvl="0" indent="0">
              <a:buNone/>
            </a:pPr>
            <a:r>
              <a:rPr lang="en-US" sz="14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4. </a:t>
            </a:r>
            <a:r>
              <a:rPr lang="en-US" sz="1400" b="1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Classen</a:t>
            </a:r>
            <a:r>
              <a:rPr lang="en-US" sz="14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, S., </a:t>
            </a:r>
            <a:r>
              <a:rPr lang="en-US" sz="1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Wen, P., </a:t>
            </a:r>
            <a:r>
              <a:rPr lang="en-US" sz="14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Velozo</a:t>
            </a:r>
            <a:r>
              <a:rPr lang="en-US" sz="1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, C., Bédard, M., </a:t>
            </a:r>
            <a:r>
              <a:rPr lang="en-US" sz="14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Brumback</a:t>
            </a:r>
            <a:r>
              <a:rPr lang="en-US" sz="1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, B., Winter, S.M., &amp; </a:t>
            </a:r>
            <a:r>
              <a:rPr lang="en-US" sz="14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Lanford</a:t>
            </a:r>
            <a:r>
              <a:rPr lang="en-US" sz="1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, D.N. (2012). Psychometrics of the Self-Report Safe Driving Behavior. Measure for Older Adults. </a:t>
            </a:r>
            <a:r>
              <a:rPr lang="en-US" sz="1400" i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American Journal of Occupational Therapy</a:t>
            </a:r>
            <a:r>
              <a:rPr lang="en-US" sz="1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, 66(2), 233- 241.</a:t>
            </a:r>
          </a:p>
          <a:p>
            <a:pPr marL="0" lvl="0" indent="0">
              <a:buNone/>
            </a:pPr>
            <a:r>
              <a:rPr lang="en-US" sz="14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5. </a:t>
            </a:r>
            <a:r>
              <a:rPr lang="en-US" sz="1400" b="1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Classen</a:t>
            </a:r>
            <a:r>
              <a:rPr lang="en-US" sz="14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, S., </a:t>
            </a:r>
            <a:r>
              <a:rPr lang="en-US" sz="1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Wang, Y., </a:t>
            </a:r>
            <a:r>
              <a:rPr lang="en-US" sz="14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Velozo</a:t>
            </a:r>
            <a:r>
              <a:rPr lang="en-US" sz="1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, C., Bédard, M., Winter, S.M., &amp; </a:t>
            </a:r>
            <a:r>
              <a:rPr lang="en-US" sz="14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Lanford</a:t>
            </a:r>
            <a:r>
              <a:rPr lang="en-US" sz="1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, D.N. (2013). Concurrent Criterion Validity of the Safe Driving Behavior Measure: A Predictor of On-Road Driving Outcomes. </a:t>
            </a:r>
            <a:r>
              <a:rPr lang="en-US" sz="1400" i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American Journal of Occupational Therapy</a:t>
            </a:r>
            <a:r>
              <a:rPr lang="en-US" sz="1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, 67(1), 108-116.</a:t>
            </a:r>
          </a:p>
          <a:p>
            <a:pPr marL="0" lvl="0" indent="0">
              <a:buNone/>
            </a:pPr>
            <a:r>
              <a:rPr lang="en-US" sz="14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6. </a:t>
            </a:r>
            <a:r>
              <a:rPr lang="en-US" sz="1400" b="1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Classen</a:t>
            </a:r>
            <a:r>
              <a:rPr lang="en-US" sz="14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, S., </a:t>
            </a:r>
            <a:r>
              <a:rPr lang="en-US" sz="1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Winter, S. M., </a:t>
            </a:r>
            <a:r>
              <a:rPr lang="en-US" sz="14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Velozo</a:t>
            </a:r>
            <a:r>
              <a:rPr lang="en-US" sz="1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, C., </a:t>
            </a:r>
            <a:r>
              <a:rPr lang="en-US" sz="14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Hannold</a:t>
            </a:r>
            <a:r>
              <a:rPr lang="en-US" sz="1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, E. M., &amp; Rogers, J.  (2013). Stakeholder Recommendations to Refine the Fitness-to-Drive Screening Measure. </a:t>
            </a:r>
            <a:r>
              <a:rPr lang="en-US" sz="1400" i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The Open Journal of Occupational Therapy</a:t>
            </a:r>
            <a:r>
              <a:rPr lang="en-US" sz="1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Vol. 1: </a:t>
            </a:r>
            <a:r>
              <a:rPr lang="en-US" sz="14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Iss</a:t>
            </a:r>
            <a:r>
              <a:rPr lang="en-US" sz="1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. 4, Article 3. http://scholarworks.wmich.edu/ojot/vol1/iss4/3</a:t>
            </a:r>
          </a:p>
          <a:p>
            <a:pPr marL="0" lvl="0" indent="0">
              <a:buNone/>
            </a:pPr>
            <a:r>
              <a:rPr lang="en-US" sz="14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7. </a:t>
            </a:r>
            <a:r>
              <a:rPr lang="en-US" sz="1400" b="1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Classen</a:t>
            </a:r>
            <a:r>
              <a:rPr lang="en-US" sz="14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, S., </a:t>
            </a:r>
            <a:r>
              <a:rPr lang="en-US" sz="14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Velozo</a:t>
            </a:r>
            <a:r>
              <a:rPr lang="en-US" sz="1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, C., Winter, S.M., Wang, Y., </a:t>
            </a:r>
            <a:r>
              <a:rPr lang="en-US" sz="14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Bedard</a:t>
            </a:r>
            <a:r>
              <a:rPr lang="en-US" sz="1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, M. (2015). Psychometrics of the Fitness-to-Drive Screening Measure. </a:t>
            </a:r>
            <a:r>
              <a:rPr lang="en-US" sz="1400" i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OTJR: Occupation, Participation and Health</a:t>
            </a:r>
            <a:r>
              <a:rPr lang="en-US" sz="1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, 35(1), 42-52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1400" dirty="0">
                <a:latin typeface="+mn-lt"/>
              </a:rPr>
              <a:t>8. </a:t>
            </a:r>
            <a:r>
              <a:rPr lang="en-US" sz="1400" b="1" dirty="0">
                <a:latin typeface="+mn-lt"/>
              </a:rPr>
              <a:t>Classen, S</a:t>
            </a:r>
            <a:r>
              <a:rPr lang="en-US" sz="1400" dirty="0">
                <a:latin typeface="+mn-lt"/>
              </a:rPr>
              <a:t>., Medhizadah, S. &amp; Alvarez, L. (2015). The Fitness-to-Drive Screening Measure©: Enabling Caregivers to Detect At-risk Older Drivers. </a:t>
            </a:r>
            <a:r>
              <a:rPr lang="en-CA" sz="1400" i="1" dirty="0">
                <a:latin typeface="+mn-lt"/>
              </a:rPr>
              <a:t>Occupational Therapy Now, 17 (5),</a:t>
            </a:r>
            <a:r>
              <a:rPr lang="en-CA" sz="1400" dirty="0">
                <a:latin typeface="+mn-lt"/>
              </a:rPr>
              <a:t> 12. </a:t>
            </a:r>
            <a:r>
              <a:rPr lang="en-CA" sz="1400" dirty="0">
                <a:latin typeface="+mn-lt"/>
                <a:hlinkClick r:id="rId2"/>
              </a:rPr>
              <a:t>http://www.caot.ca/otnow/sept15/otnow_9_15.pdf</a:t>
            </a:r>
            <a:r>
              <a:rPr lang="en-CA" sz="1400" dirty="0">
                <a:latin typeface="+mn-lt"/>
              </a:rPr>
              <a:t> </a:t>
            </a:r>
            <a:endParaRPr lang="en-US" sz="1400" dirty="0">
              <a:latin typeface="+mn-lt"/>
            </a:endParaRPr>
          </a:p>
          <a:p>
            <a:pPr marL="0" lvl="0" indent="0">
              <a:buNone/>
            </a:pPr>
            <a:endParaRPr lang="en-US" sz="1400" dirty="0" smtClean="0">
              <a:solidFill>
                <a:srgbClr val="000000"/>
              </a:solidFill>
              <a:latin typeface="+mn-lt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lt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lt"/>
              <a:cs typeface="Times New Roman" panose="02020603050405020304" pitchFamily="18" charset="0"/>
            </a:endParaRPr>
          </a:p>
          <a:p>
            <a:pPr marL="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lt"/>
              <a:cs typeface="Times New Roman" panose="02020603050405020304" pitchFamily="18" charset="0"/>
            </a:endParaRPr>
          </a:p>
          <a:p>
            <a:pPr marL="0" lvl="0" indent="-457200">
              <a:buNone/>
            </a:pPr>
            <a:endParaRPr lang="en-CA" sz="14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lvl="0" indent="-457200">
              <a:buNone/>
            </a:pPr>
            <a:endParaRPr lang="en-CA" sz="1600" dirty="0" smtClean="0"/>
          </a:p>
          <a:p>
            <a:pPr marL="0" indent="0">
              <a:buNone/>
            </a:pPr>
            <a:endParaRPr lang="en-US" sz="1600" dirty="0">
              <a:latin typeface="+mj-lt"/>
            </a:endParaRPr>
          </a:p>
          <a:p>
            <a:pPr marL="0" lvl="0" indent="0">
              <a:buNone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lt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15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9100" y="0"/>
            <a:ext cx="8229600" cy="1143000"/>
          </a:xfrm>
        </p:spPr>
        <p:txBody>
          <a:bodyPr/>
          <a:lstStyle/>
          <a:p>
            <a:r>
              <a:rPr lang="en-CA" dirty="0" smtClean="0"/>
              <a:t>FTDS References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295400"/>
            <a:ext cx="8458200" cy="54102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en-US" sz="1400" dirty="0"/>
          </a:p>
          <a:p>
            <a:pPr marL="0" lvl="0" indent="0">
              <a:buNone/>
            </a:pPr>
            <a:endParaRPr lang="en-US" sz="1400" dirty="0" smtClean="0"/>
          </a:p>
          <a:p>
            <a:pPr marL="0" lvl="0" indent="0">
              <a:buNone/>
            </a:pPr>
            <a:r>
              <a:rPr lang="en-US" sz="1400" dirty="0" smtClean="0"/>
              <a:t>9. </a:t>
            </a:r>
            <a:r>
              <a:rPr lang="en-US" sz="1400" b="1" dirty="0" smtClean="0"/>
              <a:t>Classen</a:t>
            </a:r>
            <a:r>
              <a:rPr lang="en-US" sz="1400" b="1" dirty="0"/>
              <a:t>, S.,</a:t>
            </a:r>
            <a:r>
              <a:rPr lang="en-US" sz="1400" dirty="0"/>
              <a:t> Alvarez, L., Chen, C., Ferreira, P., Meyer C., </a:t>
            </a:r>
            <a:r>
              <a:rPr lang="en-US" sz="1400" dirty="0" err="1"/>
              <a:t>Nywening</a:t>
            </a:r>
            <a:r>
              <a:rPr lang="en-US" sz="1400" dirty="0"/>
              <a:t>, A. (2016). Enhancing the Fitness-to-Drive Screening Measure© to include Canadian Stakeholders. </a:t>
            </a:r>
            <a:r>
              <a:rPr lang="en-US" sz="1400" i="1" dirty="0"/>
              <a:t>OTJR: Occupation, Participation and Health, </a:t>
            </a:r>
            <a:r>
              <a:rPr lang="en-CA" sz="1400" i="1" dirty="0"/>
              <a:t>36(2), </a:t>
            </a:r>
            <a:r>
              <a:rPr lang="en-CA" sz="1400" dirty="0"/>
              <a:t>82-91</a:t>
            </a:r>
            <a:r>
              <a:rPr lang="en-CA" sz="1400" i="1" dirty="0"/>
              <a:t>.  </a:t>
            </a:r>
            <a:endParaRPr lang="en-US" sz="1400" dirty="0"/>
          </a:p>
          <a:p>
            <a:pPr marL="0" lvl="0" indent="0">
              <a:buNone/>
            </a:pPr>
            <a:r>
              <a:rPr lang="en-US" sz="1400" dirty="0" smtClean="0"/>
              <a:t>10. Yoon-</a:t>
            </a:r>
            <a:r>
              <a:rPr lang="en-US" sz="1400" dirty="0" err="1" smtClean="0"/>
              <a:t>Ju</a:t>
            </a:r>
            <a:r>
              <a:rPr lang="en-US" sz="1400" dirty="0" smtClean="0"/>
              <a:t> </a:t>
            </a:r>
            <a:r>
              <a:rPr lang="en-US" sz="1400" dirty="0" err="1"/>
              <a:t>Jeong</a:t>
            </a:r>
            <a:r>
              <a:rPr lang="en-US" sz="1400" dirty="0"/>
              <a:t>, Min-Ye Jung, </a:t>
            </a:r>
            <a:r>
              <a:rPr lang="en-US" sz="1400" dirty="0" err="1"/>
              <a:t>Eun</a:t>
            </a:r>
            <a:r>
              <a:rPr lang="en-US" sz="1400" dirty="0"/>
              <a:t>-Young </a:t>
            </a:r>
            <a:r>
              <a:rPr lang="en-US" sz="1400" dirty="0" err="1"/>
              <a:t>Yoo</a:t>
            </a:r>
            <a:r>
              <a:rPr lang="en-US" sz="1400" dirty="0"/>
              <a:t>, Ji-</a:t>
            </a:r>
            <a:r>
              <a:rPr lang="en-US" sz="1400" dirty="0" err="1"/>
              <a:t>Hyuk</a:t>
            </a:r>
            <a:r>
              <a:rPr lang="en-US" sz="1400" dirty="0"/>
              <a:t> Park, </a:t>
            </a:r>
            <a:r>
              <a:rPr lang="en-US" sz="1400" b="1" dirty="0"/>
              <a:t>Classen, S</a:t>
            </a:r>
            <a:r>
              <a:rPr lang="en-US" sz="1400" dirty="0"/>
              <a:t>., &amp;  Winter S. Development and Reliability of Korean Safe Driving Behavior Measure (K-SDBM) (2014). </a:t>
            </a:r>
            <a:r>
              <a:rPr lang="en-US" sz="1400" i="1" dirty="0"/>
              <a:t>The Journal of Korean Society of Occupational Therapy, 22(3</a:t>
            </a:r>
            <a:r>
              <a:rPr lang="en-US" sz="1400" dirty="0"/>
              <a:t>), 57-68.</a:t>
            </a:r>
          </a:p>
          <a:p>
            <a:pPr marL="0" lvl="0" indent="0">
              <a:buNone/>
            </a:pPr>
            <a:r>
              <a:rPr lang="en-CA" sz="1400" dirty="0" smtClean="0"/>
              <a:t>11. </a:t>
            </a:r>
            <a:r>
              <a:rPr lang="en-CA" sz="1400" b="1" dirty="0" smtClean="0"/>
              <a:t>Classen</a:t>
            </a:r>
            <a:r>
              <a:rPr lang="en-CA" sz="1400" b="1" dirty="0"/>
              <a:t>, S</a:t>
            </a:r>
            <a:r>
              <a:rPr lang="en-CA" sz="1400" dirty="0"/>
              <a:t>., Alvarez, L., &amp; </a:t>
            </a:r>
            <a:r>
              <a:rPr lang="en-CA" sz="1400" dirty="0" err="1"/>
              <a:t>Medhizadah</a:t>
            </a:r>
            <a:r>
              <a:rPr lang="en-CA" sz="1400" dirty="0"/>
              <a:t>, S. (2016).The Fitness-to-Drive Screening Measure©: Patterns and Trends for Canadian Users. </a:t>
            </a:r>
            <a:r>
              <a:rPr lang="en-CA" sz="1400" i="1" dirty="0"/>
              <a:t>The</a:t>
            </a:r>
            <a:r>
              <a:rPr lang="en-CA" sz="1400" dirty="0"/>
              <a:t> </a:t>
            </a:r>
            <a:r>
              <a:rPr lang="en-CA" sz="1400" i="1" dirty="0"/>
              <a:t>Open Journal of Occupational Therapy, 4, 4, Article 4. </a:t>
            </a:r>
            <a:r>
              <a:rPr lang="en-CA" sz="1400" dirty="0"/>
              <a:t> </a:t>
            </a:r>
            <a:r>
              <a:rPr lang="en-CA" sz="1400" dirty="0">
                <a:hlinkClick r:id="rId2"/>
              </a:rPr>
              <a:t>http://dx.doi.org/10.15453/2168-6408.1227</a:t>
            </a:r>
            <a:r>
              <a:rPr lang="en-CA" sz="1400" i="1" dirty="0"/>
              <a:t>.</a:t>
            </a:r>
            <a:endParaRPr lang="en-US" sz="1400" dirty="0"/>
          </a:p>
          <a:p>
            <a:pPr marL="0" lvl="0" indent="0">
              <a:buNone/>
            </a:pPr>
            <a:r>
              <a:rPr lang="en-US" sz="1400" dirty="0" smtClean="0"/>
              <a:t>12. </a:t>
            </a:r>
            <a:r>
              <a:rPr lang="en-US" sz="1400" b="1" dirty="0" smtClean="0"/>
              <a:t>Classen, S</a:t>
            </a:r>
            <a:r>
              <a:rPr lang="en-US" sz="1400" dirty="0" smtClean="0"/>
              <a:t>., &amp; Medhizadah, S. (2017). Fitness-to-Drive Screening Measure: A valid and reliable tool for occupational therapy practice. </a:t>
            </a:r>
            <a:r>
              <a:rPr lang="en-US" sz="1400" i="1" dirty="0" smtClean="0"/>
              <a:t>OT Practice, OT Practice. SIS Quarterly Practice Connections, 2 (1), 19-21</a:t>
            </a:r>
            <a:r>
              <a:rPr lang="en-US" sz="1400" dirty="0" smtClean="0"/>
              <a:t>. ISSN 1084-4902</a:t>
            </a:r>
          </a:p>
          <a:p>
            <a:pPr marL="0" lvl="0" indent="0">
              <a:buNone/>
            </a:pPr>
            <a:r>
              <a:rPr lang="en-CA" sz="1400" dirty="0" smtClean="0"/>
              <a:t>13. </a:t>
            </a:r>
            <a:r>
              <a:rPr lang="x-none" sz="1400" dirty="0" smtClean="0"/>
              <a:t>Medhizadah, S</a:t>
            </a:r>
            <a:r>
              <a:rPr lang="en-CA" sz="1400" dirty="0" smtClean="0"/>
              <a:t>., </a:t>
            </a:r>
            <a:r>
              <a:rPr lang="x-none" sz="1400" b="1" dirty="0" smtClean="0"/>
              <a:t>Classen, S</a:t>
            </a:r>
            <a:r>
              <a:rPr lang="x-none" sz="1400" dirty="0" smtClean="0"/>
              <a:t>.</a:t>
            </a:r>
            <a:r>
              <a:rPr lang="en-CA" sz="1400" dirty="0" smtClean="0"/>
              <a:t>, &amp; Johnson, A</a:t>
            </a:r>
            <a:r>
              <a:rPr lang="x-none" sz="1400" dirty="0" smtClean="0"/>
              <a:t>. </a:t>
            </a:r>
            <a:r>
              <a:rPr lang="en-US" sz="1400" dirty="0" smtClean="0"/>
              <a:t>(2018)</a:t>
            </a:r>
            <a:r>
              <a:rPr lang="x-none" sz="1400" dirty="0" smtClean="0"/>
              <a:t>. Constructing </a:t>
            </a:r>
            <a:r>
              <a:rPr lang="en-US" sz="1400" dirty="0" smtClean="0"/>
              <a:t>the 32-item</a:t>
            </a:r>
            <a:r>
              <a:rPr lang="x-none" sz="1400" dirty="0" smtClean="0"/>
              <a:t> Fitness-to-Drive Screening Measure©</a:t>
            </a:r>
            <a:r>
              <a:rPr lang="en-US" sz="1400" dirty="0" smtClean="0"/>
              <a:t>. </a:t>
            </a:r>
            <a:r>
              <a:rPr lang="x-none" sz="1400" i="1" dirty="0" smtClean="0"/>
              <a:t>OTJR: Occupation, Participation and Health</a:t>
            </a:r>
            <a:r>
              <a:rPr lang="en-US" sz="1400" i="1" dirty="0" smtClean="0"/>
              <a:t>, 38(2), </a:t>
            </a:r>
            <a:r>
              <a:rPr lang="en-US" sz="1400" dirty="0" smtClean="0"/>
              <a:t>89-95.</a:t>
            </a:r>
            <a:r>
              <a:rPr lang="en-US" sz="1400" i="1" dirty="0" smtClean="0"/>
              <a:t> </a:t>
            </a:r>
            <a:r>
              <a:rPr lang="en-US" sz="1400" dirty="0" smtClean="0"/>
              <a:t> </a:t>
            </a:r>
          </a:p>
          <a:p>
            <a:pPr marL="0" lvl="0" indent="0">
              <a:buNone/>
            </a:pPr>
            <a:r>
              <a:rPr lang="en-CA" sz="1400" dirty="0" smtClean="0"/>
              <a:t>14. </a:t>
            </a:r>
            <a:r>
              <a:rPr lang="x-none" sz="1400" dirty="0" smtClean="0"/>
              <a:t>Medhizadah, S</a:t>
            </a:r>
            <a:r>
              <a:rPr lang="en-CA" sz="1400" dirty="0" smtClean="0"/>
              <a:t>., </a:t>
            </a:r>
            <a:r>
              <a:rPr lang="x-none" sz="1400" b="1" dirty="0" smtClean="0"/>
              <a:t>Classen, S</a:t>
            </a:r>
            <a:r>
              <a:rPr lang="x-none" sz="1400" dirty="0" smtClean="0"/>
              <a:t>.</a:t>
            </a:r>
            <a:r>
              <a:rPr lang="en-CA" sz="1400" dirty="0" smtClean="0"/>
              <a:t>, &amp; Johnson, A</a:t>
            </a:r>
            <a:r>
              <a:rPr lang="x-none" sz="1400" dirty="0" smtClean="0"/>
              <a:t>. </a:t>
            </a:r>
            <a:r>
              <a:rPr lang="en-US" sz="1400" dirty="0" smtClean="0"/>
              <a:t>(2019). </a:t>
            </a:r>
            <a:r>
              <a:rPr lang="en-CA" sz="1400" dirty="0" smtClean="0"/>
              <a:t>Predictive validity of the </a:t>
            </a:r>
            <a:r>
              <a:rPr lang="en-US" sz="1400" dirty="0" smtClean="0"/>
              <a:t>32-item</a:t>
            </a:r>
            <a:r>
              <a:rPr lang="x-none" sz="1400" dirty="0" smtClean="0"/>
              <a:t> Fitness-to-Drive Screening Measure©. </a:t>
            </a:r>
            <a:r>
              <a:rPr lang="en-CA" sz="1400" i="1" dirty="0" smtClean="0"/>
              <a:t>Frontiers of Psychology</a:t>
            </a:r>
            <a:r>
              <a:rPr lang="en-CA" sz="1400" dirty="0" smtClean="0"/>
              <a:t>. In press.</a:t>
            </a:r>
            <a:endParaRPr lang="en-US" sz="1400" dirty="0" smtClean="0"/>
          </a:p>
          <a:p>
            <a:pPr marL="0" lvl="0" indent="0">
              <a:buNone/>
            </a:pPr>
            <a:r>
              <a:rPr lang="en-CA" sz="1400" dirty="0" smtClean="0"/>
              <a:t>15. </a:t>
            </a:r>
            <a:r>
              <a:rPr lang="en-US" sz="1400" b="1" dirty="0"/>
              <a:t>Classen, S</a:t>
            </a:r>
            <a:r>
              <a:rPr lang="en-US" sz="1400" dirty="0"/>
              <a:t>.</a:t>
            </a:r>
            <a:r>
              <a:rPr lang="en-CA" sz="1400" dirty="0"/>
              <a:t>, </a:t>
            </a:r>
            <a:r>
              <a:rPr lang="en-US" sz="1400" dirty="0"/>
              <a:t>Medhizadah, S</a:t>
            </a:r>
            <a:r>
              <a:rPr lang="en-CA" sz="1400" dirty="0"/>
              <a:t>., </a:t>
            </a:r>
            <a:r>
              <a:rPr lang="en-US" sz="1400" dirty="0"/>
              <a:t>Romero, S., Lee, M.J. (2018). Constructing and validation of the 21-item Fitness-to-Drive Screening Measure Short-Form. </a:t>
            </a:r>
            <a:r>
              <a:rPr lang="en-CA" sz="1400" i="1" dirty="0"/>
              <a:t>Frontiers in Public Health, 6, article 339 (1-9). </a:t>
            </a:r>
            <a:r>
              <a:rPr lang="en-US" sz="1400" dirty="0" err="1"/>
              <a:t>doi</a:t>
            </a:r>
            <a:r>
              <a:rPr lang="en-US" sz="1400" dirty="0"/>
              <a:t>: </a:t>
            </a:r>
            <a:r>
              <a:rPr lang="en-US" sz="1400" dirty="0" smtClean="0"/>
              <a:t>10.3389/fpubh.2018.00339</a:t>
            </a:r>
          </a:p>
          <a:p>
            <a:pPr marL="0" indent="0">
              <a:buNone/>
            </a:pPr>
            <a:r>
              <a:rPr lang="en-US" sz="1400" dirty="0" smtClean="0"/>
              <a:t>16. </a:t>
            </a:r>
            <a:r>
              <a:rPr lang="en-CA" sz="1400" dirty="0"/>
              <a:t>Medhizadah, S., </a:t>
            </a:r>
            <a:r>
              <a:rPr lang="en-US" sz="1400" b="1" dirty="0"/>
              <a:t>Classen, S., </a:t>
            </a:r>
            <a:r>
              <a:rPr lang="en-CA" sz="1400" dirty="0"/>
              <a:t>Sergio, R., &amp; Lee, M. J. </a:t>
            </a:r>
            <a:r>
              <a:rPr lang="en-US" sz="1400" dirty="0"/>
              <a:t>Feasibility of using the Fitness-to-Drive Screening Measure for people with Parkinson’s. Manuscript in preparation for </a:t>
            </a:r>
            <a:r>
              <a:rPr lang="en-US" sz="1400" i="1" dirty="0"/>
              <a:t>PLOS/One. </a:t>
            </a:r>
            <a:r>
              <a:rPr lang="en-US" sz="1400" dirty="0"/>
              <a:t>Submission Target: 1</a:t>
            </a:r>
            <a:r>
              <a:rPr lang="en-US" sz="1400" baseline="30000" dirty="0"/>
              <a:t>st</a:t>
            </a:r>
            <a:r>
              <a:rPr lang="en-US" sz="1400" dirty="0"/>
              <a:t> </a:t>
            </a:r>
            <a:r>
              <a:rPr lang="en-US" sz="1400" dirty="0" smtClean="0"/>
              <a:t>May 2019</a:t>
            </a:r>
            <a:r>
              <a:rPr lang="en-US" sz="1400" dirty="0"/>
              <a:t>. </a:t>
            </a:r>
          </a:p>
          <a:p>
            <a:pPr marL="0" lv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CA" sz="1400" i="1" dirty="0"/>
              <a:t> </a:t>
            </a:r>
            <a:endParaRPr lang="en-US" sz="1400" dirty="0"/>
          </a:p>
          <a:p>
            <a:pPr marL="0" lv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CA" sz="1400" dirty="0"/>
          </a:p>
          <a:p>
            <a:pPr marL="0" indent="0">
              <a:buNone/>
            </a:pPr>
            <a:endParaRPr lang="en-CA" sz="1400" dirty="0"/>
          </a:p>
          <a:p>
            <a:pPr marL="0" lvl="0" indent="0">
              <a:buNone/>
            </a:pPr>
            <a:endParaRPr lang="en-CA" sz="1600" dirty="0"/>
          </a:p>
          <a:p>
            <a:pPr marL="0" indent="0">
              <a:buNone/>
            </a:pP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389731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Older Driver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62500" lnSpcReduction="20000"/>
          </a:bodyPr>
          <a:lstStyle/>
          <a:p>
            <a:r>
              <a:rPr lang="en-CA" dirty="0" smtClean="0"/>
              <a:t>Older drivers are overall safe</a:t>
            </a:r>
          </a:p>
          <a:p>
            <a:r>
              <a:rPr lang="en-CA" dirty="0" smtClean="0"/>
              <a:t>A high risk group for crash related injuries and deaths</a:t>
            </a:r>
          </a:p>
          <a:p>
            <a:pPr lvl="1"/>
            <a:r>
              <a:rPr lang="en-US" dirty="0" smtClean="0"/>
              <a:t>Age related declines</a:t>
            </a:r>
          </a:p>
          <a:p>
            <a:pPr lvl="1"/>
            <a:r>
              <a:rPr lang="en-US" dirty="0" smtClean="0"/>
              <a:t>Chronic </a:t>
            </a:r>
            <a:r>
              <a:rPr lang="en-US" dirty="0"/>
              <a:t>c</a:t>
            </a:r>
            <a:r>
              <a:rPr lang="en-US" dirty="0" smtClean="0"/>
              <a:t>onditions</a:t>
            </a:r>
            <a:endParaRPr lang="en-US" dirty="0"/>
          </a:p>
          <a:p>
            <a:pPr lvl="1"/>
            <a:r>
              <a:rPr lang="en-US" dirty="0"/>
              <a:t>Comorbidities</a:t>
            </a:r>
          </a:p>
          <a:p>
            <a:pPr lvl="1"/>
            <a:r>
              <a:rPr lang="en-US" dirty="0"/>
              <a:t>Frailty</a:t>
            </a:r>
          </a:p>
          <a:p>
            <a:pPr lvl="1"/>
            <a:r>
              <a:rPr lang="en-US" dirty="0"/>
              <a:t>Medications</a:t>
            </a:r>
          </a:p>
          <a:p>
            <a:r>
              <a:rPr lang="en-CA" dirty="0" smtClean="0"/>
              <a:t>Living longer and driving longer</a:t>
            </a:r>
          </a:p>
          <a:p>
            <a:r>
              <a:rPr lang="en-CA" dirty="0" smtClean="0"/>
              <a:t>Capacity</a:t>
            </a:r>
          </a:p>
          <a:p>
            <a:pPr lvl="1"/>
            <a:r>
              <a:rPr lang="en-CA" dirty="0" smtClean="0"/>
              <a:t>350 CDRS in USA</a:t>
            </a:r>
            <a:r>
              <a:rPr lang="en-CA" dirty="0" smtClean="0">
                <a:sym typeface="Wingdings" panose="05000000000000000000" pitchFamily="2" charset="2"/>
              </a:rPr>
              <a:t> 1: 102,857</a:t>
            </a:r>
            <a:endParaRPr lang="en-CA" dirty="0" smtClean="0"/>
          </a:p>
          <a:p>
            <a:pPr lvl="1"/>
            <a:r>
              <a:rPr lang="en-CA" dirty="0" smtClean="0"/>
              <a:t>25 CDRS Canada</a:t>
            </a:r>
            <a:r>
              <a:rPr lang="en-CA" dirty="0" smtClean="0">
                <a:sym typeface="Wingdings" panose="05000000000000000000" pitchFamily="2" charset="2"/>
              </a:rPr>
              <a:t>1:</a:t>
            </a:r>
            <a:r>
              <a:rPr lang="en-CA" dirty="0" smtClean="0"/>
              <a:t>120,000</a:t>
            </a:r>
          </a:p>
          <a:p>
            <a:r>
              <a:rPr lang="en-CA" dirty="0"/>
              <a:t>Access</a:t>
            </a:r>
          </a:p>
          <a:p>
            <a:r>
              <a:rPr lang="en-CA" dirty="0" smtClean="0"/>
              <a:t>On-road assessment</a:t>
            </a:r>
          </a:p>
          <a:p>
            <a:pPr lvl="1"/>
            <a:r>
              <a:rPr lang="en-CA" dirty="0" smtClean="0"/>
              <a:t>Benefits</a:t>
            </a:r>
          </a:p>
          <a:p>
            <a:pPr lvl="1"/>
            <a:r>
              <a:rPr lang="en-CA" dirty="0" smtClean="0"/>
              <a:t>Limitations</a:t>
            </a:r>
          </a:p>
          <a:p>
            <a:r>
              <a:rPr lang="en-CA" dirty="0" smtClean="0"/>
              <a:t>Overcome these issues……</a:t>
            </a:r>
          </a:p>
        </p:txBody>
      </p:sp>
    </p:spTree>
    <p:extLst>
      <p:ext uri="{BB962C8B-B14F-4D97-AF65-F5344CB8AC3E}">
        <p14:creationId xmlns:p14="http://schemas.microsoft.com/office/powerpoint/2010/main" val="244012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Visit web-site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19502" y="1828800"/>
            <a:ext cx="6107891" cy="11757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dirty="0"/>
              <a:t>On-line FTDS</a:t>
            </a:r>
          </a:p>
          <a:p>
            <a:pPr algn="ctr">
              <a:buNone/>
            </a:pPr>
            <a:r>
              <a:rPr lang="en-US" u="sng" dirty="0">
                <a:hlinkClick r:id="rId2"/>
              </a:rPr>
              <a:t>http://fitnesstodrive.phhp.ufl.edu</a:t>
            </a:r>
            <a:r>
              <a:rPr lang="en-US" u="sng" dirty="0" smtClean="0">
                <a:hlinkClick r:id="rId2"/>
              </a:rPr>
              <a:t>/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3733800"/>
            <a:ext cx="4876800" cy="209288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/>
              <a:t>Contact </a:t>
            </a:r>
            <a:r>
              <a:rPr lang="en-US" sz="2000" u="sng" dirty="0" smtClean="0"/>
              <a:t>Information</a:t>
            </a:r>
          </a:p>
          <a:p>
            <a:pPr algn="ctr"/>
            <a:r>
              <a:rPr lang="en-US" sz="2000" dirty="0" smtClean="0"/>
              <a:t> </a:t>
            </a:r>
            <a:endParaRPr lang="en-US" sz="2000" dirty="0"/>
          </a:p>
          <a:p>
            <a:pPr algn="ctr"/>
            <a:r>
              <a:rPr lang="en-US" dirty="0"/>
              <a:t>Dr. Sherrilene Classen</a:t>
            </a:r>
          </a:p>
          <a:p>
            <a:pPr algn="ctr"/>
            <a:r>
              <a:rPr lang="en-US" dirty="0" smtClean="0">
                <a:hlinkClick r:id="rId3"/>
              </a:rPr>
              <a:t>sclassen@phhp.ufl.edu</a:t>
            </a:r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104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/>
              <a:t>Fitness-to-Drive Screening Measure</a:t>
            </a:r>
            <a:br>
              <a:rPr lang="en-US" sz="3600" dirty="0"/>
            </a:br>
            <a:r>
              <a:rPr lang="en-US" sz="3600" dirty="0"/>
              <a:t>http://www.fitnesstodrivescreening.com/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709160"/>
          </a:xfrm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normAutofit/>
          </a:bodyPr>
          <a:lstStyle/>
          <a:p>
            <a:r>
              <a:rPr lang="en-US" sz="2800" dirty="0"/>
              <a:t>Developed a paper and pen version </a:t>
            </a:r>
          </a:p>
          <a:p>
            <a:r>
              <a:rPr lang="en-US" sz="2800" dirty="0"/>
              <a:t> Web-based </a:t>
            </a:r>
          </a:p>
          <a:p>
            <a:r>
              <a:rPr lang="en-US" sz="2800" dirty="0"/>
              <a:t> To identify at-risk older drivers</a:t>
            </a:r>
          </a:p>
          <a:p>
            <a:endParaRPr lang="en-US" sz="2400" dirty="0"/>
          </a:p>
          <a:p>
            <a:endParaRPr lang="en-US" dirty="0"/>
          </a:p>
        </p:txBody>
      </p:sp>
      <p:pic>
        <p:nvPicPr>
          <p:cNvPr id="74753" name="Picture 1" descr="C:\Documents and Settings\sclassen\Local Settings\Temporary Internet Files\Content.IE5\5MYZEAGN\MP90043939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657600"/>
            <a:ext cx="2514601" cy="2286000"/>
          </a:xfrm>
          <a:prstGeom prst="rect">
            <a:avLst/>
          </a:prstGeom>
          <a:noFill/>
        </p:spPr>
      </p:pic>
      <p:pic>
        <p:nvPicPr>
          <p:cNvPr id="74754" name="Picture 2" descr="C:\Documents and Settings\sclassen\Local Settings\Temporary Internet Files\Content.IE5\B93GCGXG\MP900399853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3657600"/>
            <a:ext cx="2438400" cy="2209800"/>
          </a:xfrm>
          <a:prstGeom prst="rect">
            <a:avLst/>
          </a:prstGeom>
          <a:noFill/>
        </p:spPr>
      </p:pic>
      <p:sp>
        <p:nvSpPr>
          <p:cNvPr id="7" name="Right Arrow 6"/>
          <p:cNvSpPr/>
          <p:nvPr/>
        </p:nvSpPr>
        <p:spPr>
          <a:xfrm>
            <a:off x="5638800" y="4495800"/>
            <a:ext cx="7620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Documents and Settings\smwinter\Local Settings\Temporary Internet Files\Content.IE5\SPYZ05EZ\MPj044232700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3657600"/>
            <a:ext cx="2743200" cy="2209800"/>
          </a:xfrm>
          <a:prstGeom prst="rect">
            <a:avLst/>
          </a:prstGeom>
          <a:noFill/>
        </p:spPr>
      </p:pic>
      <p:sp>
        <p:nvSpPr>
          <p:cNvPr id="9" name="Right Arrow 8"/>
          <p:cNvSpPr/>
          <p:nvPr/>
        </p:nvSpPr>
        <p:spPr>
          <a:xfrm>
            <a:off x="2514600" y="4572000"/>
            <a:ext cx="7620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Research</a:t>
            </a:r>
          </a:p>
        </p:txBody>
      </p:sp>
      <p:sp>
        <p:nvSpPr>
          <p:cNvPr id="3" name="Right Arrow 2"/>
          <p:cNvSpPr/>
          <p:nvPr/>
        </p:nvSpPr>
        <p:spPr>
          <a:xfrm>
            <a:off x="152400" y="3657600"/>
            <a:ext cx="8763000" cy="457200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Preparation              Enrollment           Data  Collection        Analyses                Dissemination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752600"/>
            <a:ext cx="1676400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Theoretical Frameworks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3276600"/>
            <a:ext cx="16764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Mixed Methods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1295400"/>
            <a:ext cx="1447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PHASE </a:t>
            </a:r>
            <a:r>
              <a:rPr lang="en-US" dirty="0" smtClean="0"/>
              <a:t>1: SLR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0800000" flipV="1">
            <a:off x="228600" y="2438400"/>
            <a:ext cx="16764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FARS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2831068"/>
            <a:ext cx="16764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Meta-Synthesis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57400" y="1295400"/>
            <a:ext cx="1447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PHASE 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0" y="1295400"/>
            <a:ext cx="1371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…  …… ….. …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905000" y="1295400"/>
            <a:ext cx="0" cy="5410200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52400" y="5867400"/>
            <a:ext cx="14478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2004- 2007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28600" y="4114800"/>
            <a:ext cx="1524000" cy="144655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u="sng" dirty="0">
                <a:solidFill>
                  <a:srgbClr val="FF0000"/>
                </a:solidFill>
              </a:rPr>
              <a:t>Three manuscripts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rgbClr val="FF0000"/>
                </a:solidFill>
              </a:rPr>
              <a:t>Determinants of Safety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rgbClr val="FF0000"/>
                </a:solidFill>
              </a:rPr>
              <a:t>Qualitative meta-Synthesis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rgbClr val="FF0000"/>
                </a:solidFill>
              </a:rPr>
              <a:t>PH Model</a:t>
            </a:r>
          </a:p>
        </p:txBody>
      </p:sp>
      <p:sp>
        <p:nvSpPr>
          <p:cNvPr id="65" name="Striped Right Arrow 64"/>
          <p:cNvSpPr/>
          <p:nvPr/>
        </p:nvSpPr>
        <p:spPr>
          <a:xfrm>
            <a:off x="1600200" y="6477000"/>
            <a:ext cx="5943600" cy="65782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152400" y="6324600"/>
            <a:ext cx="14478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K-01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353299" y="1238806"/>
            <a:ext cx="1371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PHASE </a:t>
            </a:r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28" name="Striped Right Arrow 27"/>
          <p:cNvSpPr/>
          <p:nvPr/>
        </p:nvSpPr>
        <p:spPr>
          <a:xfrm>
            <a:off x="914400" y="1162606"/>
            <a:ext cx="7315200" cy="45719"/>
          </a:xfrm>
          <a:prstGeom prst="stripedRightArrow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triped Right Arrow 28"/>
          <p:cNvSpPr/>
          <p:nvPr/>
        </p:nvSpPr>
        <p:spPr>
          <a:xfrm flipV="1">
            <a:off x="1600200" y="5936274"/>
            <a:ext cx="5943600" cy="45719"/>
          </a:xfrm>
          <a:prstGeom prst="stripedRightArrow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696199" y="5813229"/>
            <a:ext cx="990601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20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09540" y="191491"/>
            <a:ext cx="6400800" cy="2862322"/>
          </a:xfrm>
          <a:prstGeom prst="rect">
            <a:avLst/>
          </a:prstGeom>
          <a:solidFill>
            <a:schemeClr val="bg1"/>
          </a:solidFill>
          <a:ln w="63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FTDS </a:t>
            </a:r>
            <a:r>
              <a:rPr lang="en-US" sz="2800" b="1" u="sng" dirty="0" smtClean="0"/>
              <a:t>Measure: Video</a:t>
            </a:r>
          </a:p>
          <a:p>
            <a:r>
              <a:rPr lang="en-US" sz="2800" u="sng" dirty="0" smtClean="0">
                <a:hlinkClick r:id="rId3"/>
              </a:rPr>
              <a:t>http</a:t>
            </a:r>
            <a:r>
              <a:rPr lang="en-US" sz="2800" u="sng" dirty="0">
                <a:hlinkClick r:id="rId3"/>
              </a:rPr>
              <a:t>://fitnesstodrive.phhp.ufl.edu/us</a:t>
            </a:r>
            <a:r>
              <a:rPr lang="en-US" sz="2800" b="1" u="sng" dirty="0" smtClean="0">
                <a:hlinkClick r:id="rId3"/>
              </a:rPr>
              <a:t>/</a:t>
            </a:r>
            <a:endParaRPr lang="en-US" sz="2800" b="1" u="sng" dirty="0" smtClean="0"/>
          </a:p>
          <a:p>
            <a:r>
              <a:rPr lang="en-US" sz="2800" dirty="0" smtClean="0"/>
              <a:t>Four </a:t>
            </a:r>
            <a:r>
              <a:rPr lang="en-US" sz="2800" dirty="0"/>
              <a:t>sections</a:t>
            </a:r>
          </a:p>
          <a:p>
            <a:pPr lvl="1"/>
            <a:r>
              <a:rPr lang="en-US" sz="2400" dirty="0"/>
              <a:t>A 1= Demographics rater</a:t>
            </a:r>
          </a:p>
          <a:p>
            <a:pPr lvl="1"/>
            <a:r>
              <a:rPr lang="en-US" sz="2400" dirty="0"/>
              <a:t>A 2= Demographics driver</a:t>
            </a:r>
          </a:p>
          <a:p>
            <a:pPr lvl="1"/>
            <a:r>
              <a:rPr lang="en-US" sz="2400" dirty="0"/>
              <a:t>B= Driving history and habits </a:t>
            </a:r>
          </a:p>
          <a:p>
            <a:pPr lvl="1"/>
            <a:r>
              <a:rPr lang="en-US" sz="2400" dirty="0"/>
              <a:t>C= 54 Driving behaviors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271440" y="3844766"/>
            <a:ext cx="6477000" cy="22775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54 Items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Observable behaviors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/>
              <a:t>Progress in the level of difficulty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 4-point adjectival scale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 Very difficult, somewhat, little, no difficulty </a:t>
            </a:r>
          </a:p>
          <a:p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343400" y="3200400"/>
            <a:ext cx="0" cy="5240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84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067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sz="4000" dirty="0"/>
              <a:t>Creating the Fitness-to-Drive Screening Measure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E461AE0A-1F28-460D-8BA8-87E7918E248D}" type="slidenum">
              <a:rPr lang="en-US"/>
              <a:pPr/>
              <a:t>9</a:t>
            </a:fld>
            <a:endParaRPr lang="en-US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228600" y="3657600"/>
            <a:ext cx="838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Rectangle 34"/>
          <p:cNvSpPr>
            <a:spLocks noChangeArrowheads="1"/>
          </p:cNvSpPr>
          <p:nvPr/>
        </p:nvSpPr>
        <p:spPr bwMode="auto">
          <a:xfrm>
            <a:off x="6781800" y="4800600"/>
            <a:ext cx="22098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1800" b="1" dirty="0">
                <a:solidFill>
                  <a:srgbClr val="FF0000"/>
                </a:solidFill>
              </a:rPr>
              <a:t>&lt;&lt;&lt;.50%probability </a:t>
            </a:r>
          </a:p>
          <a:p>
            <a:pPr algn="ctr" eaLnBrk="1" hangingPunct="1">
              <a:spcBef>
                <a:spcPct val="0"/>
              </a:spcBef>
            </a:pPr>
            <a:r>
              <a:rPr lang="en-US" sz="1800" b="1" dirty="0">
                <a:solidFill>
                  <a:srgbClr val="FF0000"/>
                </a:solidFill>
              </a:rPr>
              <a:t>of passing</a:t>
            </a:r>
          </a:p>
        </p:txBody>
      </p:sp>
      <p:sp>
        <p:nvSpPr>
          <p:cNvPr id="9" name="Rectangle 35"/>
          <p:cNvSpPr>
            <a:spLocks noChangeArrowheads="1"/>
          </p:cNvSpPr>
          <p:nvPr/>
        </p:nvSpPr>
        <p:spPr bwMode="auto">
          <a:xfrm>
            <a:off x="-152400" y="4724400"/>
            <a:ext cx="22098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1800" b="1">
                <a:solidFill>
                  <a:srgbClr val="FF0000"/>
                </a:solidFill>
              </a:rPr>
              <a:t>&gt;.50 probability </a:t>
            </a:r>
          </a:p>
          <a:p>
            <a:pPr algn="ctr" eaLnBrk="1" hangingPunct="1">
              <a:spcBef>
                <a:spcPct val="0"/>
              </a:spcBef>
            </a:pPr>
            <a:r>
              <a:rPr lang="en-US" sz="1800" b="1">
                <a:solidFill>
                  <a:srgbClr val="FF0000"/>
                </a:solidFill>
              </a:rPr>
              <a:t>of passing</a:t>
            </a:r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914400" y="3505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1676400" y="3505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2057400" y="3505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>
            <a:off x="3657600" y="3505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4800600" y="3505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>
            <a:off x="5638800" y="3505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>
            <a:off x="6477000" y="3505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>
            <a:off x="8229600" y="3505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381000" y="3962400"/>
            <a:ext cx="1066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1800" dirty="0"/>
              <a:t>Open door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762000" y="2787650"/>
            <a:ext cx="1371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1800" dirty="0"/>
              <a:t>Adjust mirrors</a:t>
            </a: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3886200" y="3962400"/>
            <a:ext cx="1828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1800" dirty="0"/>
              <a:t>Merge </a:t>
            </a:r>
            <a:r>
              <a:rPr lang="en-US" dirty="0"/>
              <a:t>highway</a:t>
            </a:r>
            <a:endParaRPr lang="en-US" sz="1800" dirty="0"/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5791200" y="3962400"/>
            <a:ext cx="1371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1800" dirty="0"/>
              <a:t>Drive night</a:t>
            </a: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7391400" y="3962400"/>
            <a:ext cx="152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1800" dirty="0"/>
              <a:t>Drive in storm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1905000" y="39624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1800" dirty="0"/>
              <a:t>Maintain lane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4953000" y="2819400"/>
            <a:ext cx="1295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1800" dirty="0"/>
              <a:t>Drive rush hour</a:t>
            </a:r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2971800" y="28194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1800" dirty="0"/>
              <a:t>Check blind spot</a:t>
            </a:r>
          </a:p>
        </p:txBody>
      </p:sp>
      <p:sp>
        <p:nvSpPr>
          <p:cNvPr id="26" name="Line 36"/>
          <p:cNvSpPr>
            <a:spLocks noChangeShapeType="1"/>
          </p:cNvSpPr>
          <p:nvPr/>
        </p:nvSpPr>
        <p:spPr bwMode="auto">
          <a:xfrm>
            <a:off x="914400" y="3505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Line 37"/>
          <p:cNvSpPr>
            <a:spLocks noChangeShapeType="1"/>
          </p:cNvSpPr>
          <p:nvPr/>
        </p:nvSpPr>
        <p:spPr bwMode="auto">
          <a:xfrm>
            <a:off x="1371600" y="3505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Line 38"/>
          <p:cNvSpPr>
            <a:spLocks noChangeShapeType="1"/>
          </p:cNvSpPr>
          <p:nvPr/>
        </p:nvSpPr>
        <p:spPr bwMode="auto">
          <a:xfrm>
            <a:off x="2514600" y="3505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Line 39"/>
          <p:cNvSpPr>
            <a:spLocks noChangeShapeType="1"/>
          </p:cNvSpPr>
          <p:nvPr/>
        </p:nvSpPr>
        <p:spPr bwMode="auto">
          <a:xfrm>
            <a:off x="2752725" y="34956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" name="Line 40"/>
          <p:cNvSpPr>
            <a:spLocks noChangeShapeType="1"/>
          </p:cNvSpPr>
          <p:nvPr/>
        </p:nvSpPr>
        <p:spPr bwMode="auto">
          <a:xfrm>
            <a:off x="3657600" y="3505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" name="Line 41"/>
          <p:cNvSpPr>
            <a:spLocks noChangeShapeType="1"/>
          </p:cNvSpPr>
          <p:nvPr/>
        </p:nvSpPr>
        <p:spPr bwMode="auto">
          <a:xfrm>
            <a:off x="4800600" y="3505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" name="Line 42"/>
          <p:cNvSpPr>
            <a:spLocks noChangeShapeType="1"/>
          </p:cNvSpPr>
          <p:nvPr/>
        </p:nvSpPr>
        <p:spPr bwMode="auto">
          <a:xfrm>
            <a:off x="5638800" y="3505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" name="Line 43"/>
          <p:cNvSpPr>
            <a:spLocks noChangeShapeType="1"/>
          </p:cNvSpPr>
          <p:nvPr/>
        </p:nvSpPr>
        <p:spPr bwMode="auto">
          <a:xfrm>
            <a:off x="7696200" y="3505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" name="Line 44"/>
          <p:cNvSpPr>
            <a:spLocks noChangeShapeType="1"/>
          </p:cNvSpPr>
          <p:nvPr/>
        </p:nvSpPr>
        <p:spPr bwMode="auto">
          <a:xfrm>
            <a:off x="8229600" y="3505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" name="Rectangle 52"/>
          <p:cNvSpPr>
            <a:spLocks noChangeArrowheads="1"/>
          </p:cNvSpPr>
          <p:nvPr/>
        </p:nvSpPr>
        <p:spPr bwMode="auto">
          <a:xfrm>
            <a:off x="7010400" y="2819400"/>
            <a:ext cx="1371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1800" dirty="0"/>
              <a:t>Pass large vehicle</a:t>
            </a:r>
          </a:p>
        </p:txBody>
      </p:sp>
      <p:grpSp>
        <p:nvGrpSpPr>
          <p:cNvPr id="2" name="Group 77"/>
          <p:cNvGrpSpPr>
            <a:grpSpLocks/>
          </p:cNvGrpSpPr>
          <p:nvPr/>
        </p:nvGrpSpPr>
        <p:grpSpPr bwMode="auto">
          <a:xfrm>
            <a:off x="1981200" y="4724400"/>
            <a:ext cx="1752600" cy="685800"/>
            <a:chOff x="1824" y="3024"/>
            <a:chExt cx="1104" cy="432"/>
          </a:xfrm>
        </p:grpSpPr>
        <p:sp>
          <p:nvSpPr>
            <p:cNvPr id="37" name="Rectangle 33"/>
            <p:cNvSpPr>
              <a:spLocks noChangeArrowheads="1"/>
            </p:cNvSpPr>
            <p:nvPr/>
          </p:nvSpPr>
          <p:spPr bwMode="auto">
            <a:xfrm>
              <a:off x="1872" y="3092"/>
              <a:ext cx="1056" cy="33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sz="1800" b="1">
                  <a:solidFill>
                    <a:srgbClr val="FF0000"/>
                  </a:solidFill>
                </a:rPr>
                <a:t>.50 probability </a:t>
              </a:r>
            </a:p>
            <a:p>
              <a:pPr algn="ctr" eaLnBrk="1" hangingPunct="1">
                <a:spcBef>
                  <a:spcPct val="0"/>
                </a:spcBef>
              </a:pPr>
              <a:r>
                <a:rPr lang="en-US" sz="1800" b="1">
                  <a:solidFill>
                    <a:srgbClr val="FF0000"/>
                  </a:solidFill>
                </a:rPr>
                <a:t>of passing</a:t>
              </a:r>
            </a:p>
          </p:txBody>
        </p:sp>
        <p:sp>
          <p:nvSpPr>
            <p:cNvPr id="38" name="Rectangle 55"/>
            <p:cNvSpPr>
              <a:spLocks noChangeArrowheads="1"/>
            </p:cNvSpPr>
            <p:nvPr/>
          </p:nvSpPr>
          <p:spPr bwMode="auto">
            <a:xfrm>
              <a:off x="1824" y="3024"/>
              <a:ext cx="1104" cy="432"/>
            </a:xfrm>
            <a:prstGeom prst="rect">
              <a:avLst/>
            </a:prstGeom>
            <a:noFill/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79"/>
          <p:cNvGrpSpPr>
            <a:grpSpLocks/>
          </p:cNvGrpSpPr>
          <p:nvPr/>
        </p:nvGrpSpPr>
        <p:grpSpPr bwMode="auto">
          <a:xfrm>
            <a:off x="2447746" y="2286000"/>
            <a:ext cx="552450" cy="1262063"/>
            <a:chOff x="2125" y="1317"/>
            <a:chExt cx="348" cy="795"/>
          </a:xfrm>
        </p:grpSpPr>
        <p:sp>
          <p:nvSpPr>
            <p:cNvPr id="40" name="Line 30"/>
            <p:cNvSpPr>
              <a:spLocks noChangeShapeType="1"/>
            </p:cNvSpPr>
            <p:nvPr/>
          </p:nvSpPr>
          <p:spPr bwMode="auto">
            <a:xfrm>
              <a:off x="2320" y="1632"/>
              <a:ext cx="0" cy="4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1" name="Rectangle 78"/>
            <p:cNvSpPr>
              <a:spLocks noChangeArrowheads="1"/>
            </p:cNvSpPr>
            <p:nvPr/>
          </p:nvSpPr>
          <p:spPr bwMode="auto">
            <a:xfrm>
              <a:off x="2125" y="1317"/>
              <a:ext cx="348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 dirty="0" err="1">
                  <a:solidFill>
                    <a:srgbClr val="FF0000"/>
                  </a:solidFill>
                </a:rPr>
                <a:t>B</a:t>
              </a:r>
              <a:r>
                <a:rPr lang="en-US" sz="3200" baseline="-25000" dirty="0" err="1">
                  <a:solidFill>
                    <a:srgbClr val="FF0000"/>
                  </a:solidFill>
                </a:rPr>
                <a:t>n</a:t>
              </a:r>
              <a:endParaRPr lang="en-US" sz="3200" baseline="-25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6" name="Group 91"/>
          <p:cNvGrpSpPr>
            <a:grpSpLocks/>
          </p:cNvGrpSpPr>
          <p:nvPr/>
        </p:nvGrpSpPr>
        <p:grpSpPr bwMode="auto">
          <a:xfrm>
            <a:off x="1295400" y="3352800"/>
            <a:ext cx="6400800" cy="2667000"/>
            <a:chOff x="816" y="2112"/>
            <a:chExt cx="4032" cy="1680"/>
          </a:xfrm>
        </p:grpSpPr>
        <p:sp>
          <p:nvSpPr>
            <p:cNvPr id="43" name="Text Box 81"/>
            <p:cNvSpPr txBox="1">
              <a:spLocks noChangeArrowheads="1"/>
            </p:cNvSpPr>
            <p:nvPr/>
          </p:nvSpPr>
          <p:spPr bwMode="auto">
            <a:xfrm>
              <a:off x="3408" y="3504"/>
              <a:ext cx="336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D</a:t>
              </a:r>
              <a:r>
                <a:rPr lang="en-US" b="1" baseline="-25000">
                  <a:solidFill>
                    <a:srgbClr val="FF0000"/>
                  </a:solidFill>
                </a:rPr>
                <a:t>i</a:t>
              </a:r>
              <a:endParaRPr lang="en-US" b="1">
                <a:solidFill>
                  <a:srgbClr val="FF0000"/>
                </a:solidFill>
              </a:endParaRPr>
            </a:p>
          </p:txBody>
        </p:sp>
        <p:sp>
          <p:nvSpPr>
            <p:cNvPr id="44" name="Line 82"/>
            <p:cNvSpPr>
              <a:spLocks noChangeShapeType="1"/>
            </p:cNvSpPr>
            <p:nvPr/>
          </p:nvSpPr>
          <p:spPr bwMode="auto">
            <a:xfrm flipH="1" flipV="1">
              <a:off x="816" y="2784"/>
              <a:ext cx="2688" cy="76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5" name="Line 83"/>
            <p:cNvSpPr>
              <a:spLocks noChangeShapeType="1"/>
            </p:cNvSpPr>
            <p:nvPr/>
          </p:nvSpPr>
          <p:spPr bwMode="auto">
            <a:xfrm flipH="1" flipV="1">
              <a:off x="1824" y="2832"/>
              <a:ext cx="1680" cy="72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6" name="Line 84"/>
            <p:cNvSpPr>
              <a:spLocks noChangeShapeType="1"/>
            </p:cNvSpPr>
            <p:nvPr/>
          </p:nvSpPr>
          <p:spPr bwMode="auto">
            <a:xfrm flipH="1" flipV="1">
              <a:off x="1200" y="2112"/>
              <a:ext cx="2304" cy="14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7" name="Line 85"/>
            <p:cNvSpPr>
              <a:spLocks noChangeShapeType="1"/>
            </p:cNvSpPr>
            <p:nvPr/>
          </p:nvSpPr>
          <p:spPr bwMode="auto">
            <a:xfrm flipH="1" flipV="1">
              <a:off x="2400" y="2160"/>
              <a:ext cx="1104" cy="13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8" name="Line 86"/>
            <p:cNvSpPr>
              <a:spLocks noChangeShapeType="1"/>
            </p:cNvSpPr>
            <p:nvPr/>
          </p:nvSpPr>
          <p:spPr bwMode="auto">
            <a:xfrm flipH="1" flipV="1">
              <a:off x="3168" y="2880"/>
              <a:ext cx="336" cy="6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9" name="Line 87"/>
            <p:cNvSpPr>
              <a:spLocks noChangeShapeType="1"/>
            </p:cNvSpPr>
            <p:nvPr/>
          </p:nvSpPr>
          <p:spPr bwMode="auto">
            <a:xfrm flipV="1">
              <a:off x="3504" y="2160"/>
              <a:ext cx="0" cy="13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0" name="Line 88"/>
            <p:cNvSpPr>
              <a:spLocks noChangeShapeType="1"/>
            </p:cNvSpPr>
            <p:nvPr/>
          </p:nvSpPr>
          <p:spPr bwMode="auto">
            <a:xfrm flipV="1">
              <a:off x="3504" y="2880"/>
              <a:ext cx="480" cy="6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1" name="Line 89"/>
            <p:cNvSpPr>
              <a:spLocks noChangeShapeType="1"/>
            </p:cNvSpPr>
            <p:nvPr/>
          </p:nvSpPr>
          <p:spPr bwMode="auto">
            <a:xfrm flipV="1">
              <a:off x="3504" y="2160"/>
              <a:ext cx="1200" cy="13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2" name="Line 90"/>
            <p:cNvSpPr>
              <a:spLocks noChangeShapeType="1"/>
            </p:cNvSpPr>
            <p:nvPr/>
          </p:nvSpPr>
          <p:spPr bwMode="auto">
            <a:xfrm flipV="1">
              <a:off x="3504" y="2880"/>
              <a:ext cx="1344" cy="6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53" name="Line 92"/>
          <p:cNvSpPr>
            <a:spLocks noChangeShapeType="1"/>
          </p:cNvSpPr>
          <p:nvPr/>
        </p:nvSpPr>
        <p:spPr bwMode="auto">
          <a:xfrm>
            <a:off x="5181600" y="2438400"/>
            <a:ext cx="91440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54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6890</TotalTime>
  <Words>4111</Words>
  <Application>Microsoft Office PowerPoint</Application>
  <PresentationFormat>On-screen Show (4:3)</PresentationFormat>
  <Paragraphs>942</Paragraphs>
  <Slides>50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1" baseType="lpstr">
      <vt:lpstr>宋体</vt:lpstr>
      <vt:lpstr>Arial</vt:lpstr>
      <vt:lpstr>Arial Narrow</vt:lpstr>
      <vt:lpstr>Calibri</vt:lpstr>
      <vt:lpstr>Symbol</vt:lpstr>
      <vt:lpstr>Times New Roman</vt:lpstr>
      <vt:lpstr>Verdana</vt:lpstr>
      <vt:lpstr>Wingdings</vt:lpstr>
      <vt:lpstr>幼圆</vt:lpstr>
      <vt:lpstr>Office Theme</vt:lpstr>
      <vt:lpstr>Document</vt:lpstr>
      <vt:lpstr>Fitness-to-Drive Screening Measure©:  From Conceptualization to Global Implementation </vt:lpstr>
      <vt:lpstr>Acknowledgement</vt:lpstr>
      <vt:lpstr>Outline</vt:lpstr>
      <vt:lpstr>Older Drivers in the U.S. &amp; Canada</vt:lpstr>
      <vt:lpstr>Older Driver </vt:lpstr>
      <vt:lpstr>Fitness-to-Drive Screening Measure http://www.fitnesstodrivescreening.com/</vt:lpstr>
      <vt:lpstr>Overview Research</vt:lpstr>
      <vt:lpstr>PowerPoint Presentation</vt:lpstr>
      <vt:lpstr> Creating the Fitness-to-Drive Screening Measure</vt:lpstr>
      <vt:lpstr>Rasch Formula</vt:lpstr>
      <vt:lpstr>Expected Pattern of Responses for an Individual</vt:lpstr>
      <vt:lpstr>Overview Research</vt:lpstr>
      <vt:lpstr>Procedure</vt:lpstr>
      <vt:lpstr>Overview Research</vt:lpstr>
      <vt:lpstr>Factor Structure </vt:lpstr>
      <vt:lpstr>Overview Research</vt:lpstr>
      <vt:lpstr>PowerPoint Presentation</vt:lpstr>
      <vt:lpstr>Overview Research</vt:lpstr>
      <vt:lpstr> Rater Reliability </vt:lpstr>
      <vt:lpstr>Overview Research</vt:lpstr>
      <vt:lpstr>  Rater Effects  </vt:lpstr>
      <vt:lpstr>Overview Research</vt:lpstr>
      <vt:lpstr>Criterion Validity</vt:lpstr>
      <vt:lpstr>PowerPoint Presentation</vt:lpstr>
      <vt:lpstr>PowerPoint Presentation</vt:lpstr>
      <vt:lpstr>Overview Research</vt:lpstr>
      <vt:lpstr>Final Focus Group Meetings</vt:lpstr>
      <vt:lpstr>PowerPoint Presentation</vt:lpstr>
      <vt:lpstr>PowerPoint Presentation</vt:lpstr>
      <vt:lpstr>Keyforms &amp; Recommendations </vt:lpstr>
      <vt:lpstr>Algorithm to Classify Drivers</vt:lpstr>
      <vt:lpstr>PowerPoint Presentation</vt:lpstr>
      <vt:lpstr>PowerPoint Presentation</vt:lpstr>
      <vt:lpstr>Overview Research</vt:lpstr>
      <vt:lpstr>Developing a Canadian-specific version of the FTDS©</vt:lpstr>
      <vt:lpstr>Overview Research</vt:lpstr>
      <vt:lpstr>Consumer Patterns</vt:lpstr>
      <vt:lpstr>Overview Research</vt:lpstr>
      <vt:lpstr>Korean Version</vt:lpstr>
      <vt:lpstr>Overview Research</vt:lpstr>
      <vt:lpstr>Japanese version!</vt:lpstr>
      <vt:lpstr>Overview Research</vt:lpstr>
      <vt:lpstr>The 32-item FTDS© </vt:lpstr>
      <vt:lpstr>Overview Research</vt:lpstr>
      <vt:lpstr>PowerPoint Presentation</vt:lpstr>
      <vt:lpstr>21- Item FTDS</vt:lpstr>
      <vt:lpstr>21-Item FTDS</vt:lpstr>
      <vt:lpstr>FTDS References</vt:lpstr>
      <vt:lpstr>FTDS References</vt:lpstr>
      <vt:lpstr>Visit web-site</vt:lpstr>
    </vt:vector>
  </TitlesOfParts>
  <Company>College of Public Health &amp; Health Professions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jhodge</dc:creator>
  <cp:lastModifiedBy>Classen,Sherrilene</cp:lastModifiedBy>
  <cp:revision>1369</cp:revision>
  <cp:lastPrinted>2014-02-25T14:20:08Z</cp:lastPrinted>
  <dcterms:created xsi:type="dcterms:W3CDTF">2010-03-31T19:08:54Z</dcterms:created>
  <dcterms:modified xsi:type="dcterms:W3CDTF">2019-03-13T14:56:24Z</dcterms:modified>
</cp:coreProperties>
</file>